
<file path=[Content_Types].xml><?xml version="1.0" encoding="utf-8"?>
<Types xmlns="http://schemas.openxmlformats.org/package/2006/content-types">
  <Default Extension="jpeg" ContentType="image/jpeg"/>
  <Default Extension="wav" ContentType="audio/x-wav"/>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0"/>
  </p:handoutMasterIdLst>
  <p:sldIdLst>
    <p:sldId id="398" r:id="rId3"/>
    <p:sldId id="354" r:id="rId5"/>
    <p:sldId id="355" r:id="rId6"/>
    <p:sldId id="364" r:id="rId7"/>
    <p:sldId id="438" r:id="rId8"/>
    <p:sldId id="357" r:id="rId9"/>
    <p:sldId id="378" r:id="rId10"/>
    <p:sldId id="381" r:id="rId11"/>
    <p:sldId id="386" r:id="rId12"/>
    <p:sldId id="360" r:id="rId13"/>
    <p:sldId id="379" r:id="rId14"/>
    <p:sldId id="363" r:id="rId15"/>
    <p:sldId id="375" r:id="rId16"/>
    <p:sldId id="368" r:id="rId17"/>
    <p:sldId id="439" r:id="rId18"/>
    <p:sldId id="366" r:id="rId19"/>
    <p:sldId id="367" r:id="rId20"/>
    <p:sldId id="394" r:id="rId21"/>
    <p:sldId id="383" r:id="rId22"/>
    <p:sldId id="440" r:id="rId23"/>
    <p:sldId id="441" r:id="rId24"/>
    <p:sldId id="384" r:id="rId25"/>
    <p:sldId id="380" r:id="rId26"/>
    <p:sldId id="373" r:id="rId27"/>
    <p:sldId id="374" r:id="rId28"/>
    <p:sldId id="302"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F5597"/>
    <a:srgbClr val="00AABC"/>
    <a:srgbClr val="673D77"/>
    <a:srgbClr val="DF7071"/>
    <a:srgbClr val="FFA41D"/>
    <a:srgbClr val="FF9A05"/>
    <a:srgbClr val="EF9322"/>
    <a:srgbClr val="E94744"/>
    <a:srgbClr val="FF6699"/>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35" autoAdjust="0"/>
    <p:restoredTop sz="96593" autoAdjust="0"/>
  </p:normalViewPr>
  <p:slideViewPr>
    <p:cSldViewPr snapToGrid="0">
      <p:cViewPr>
        <p:scale>
          <a:sx n="46" d="100"/>
          <a:sy n="46" d="100"/>
        </p:scale>
        <p:origin x="2076" y="1524"/>
      </p:cViewPr>
      <p:guideLst>
        <p:guide orient="horz" pos="821"/>
        <p:guide pos="3789"/>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8.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7B356-44B7-4C91-9F05-1F5067729F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BF2FF-AB26-42B1-B18B-19F5B70C603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0965" algn="l" defTabSz="914400" rtl="0" eaLnBrk="1" latinLnBrk="0" hangingPunct="1">
      <a:defRPr sz="1200" kern="1200">
        <a:solidFill>
          <a:schemeClr val="tx1"/>
        </a:solidFill>
        <a:latin typeface="+mn-lt"/>
        <a:ea typeface="+mn-ea"/>
        <a:cs typeface="+mn-cs"/>
      </a:defRPr>
    </a:lvl4pPr>
    <a:lvl5pPr marL="1828165" algn="l" defTabSz="914400" rtl="0" eaLnBrk="1" latinLnBrk="0" hangingPunct="1">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33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E67BF2FF-AB26-42B1-B18B-19F5B70C603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01</a:t>
            </a:r>
            <a:r>
              <a:rPr lang="zh-CN" altLang="en-US"/>
              <a:t>例如学会了骑自行车的人也能较快的学会骑电动车。</a:t>
            </a:r>
            <a:endParaRPr lang="zh-CN" altLang="en-US"/>
          </a:p>
          <a:p>
            <a:r>
              <a:rPr lang="en-US" altLang="zh-CN"/>
              <a:t>02</a:t>
            </a:r>
            <a:r>
              <a:rPr lang="zh-CN" altLang="en-US"/>
              <a:t>本人研究方向就是领域自适应，</a:t>
            </a:r>
            <a:r>
              <a:rPr lang="en-US" altLang="zh-CN"/>
              <a:t>Domain Adaptation(DA)</a:t>
            </a:r>
            <a:r>
              <a:rPr lang="zh-CN" altLang="en-US"/>
              <a:t>，是一种在图像领域的迁移学习。</a:t>
            </a:r>
            <a:endParaRPr lang="zh-CN" altLang="en-US"/>
          </a:p>
          <a:p>
            <a:r>
              <a:rPr lang="en-US" altLang="zh-CN"/>
              <a:t>03基于当前任务的场景从PaddleHub中选择已训练成功的模型进行新任务训练，且该模型曾经使用的数据集与新场景的数据集情况相近，此时仅需要在当前任务场景的训练过程中使用新场景的数据对模型参数进行微调（Fine-tune），即可完成训练任务。</a:t>
            </a:r>
            <a:endParaRPr lang="en-US" altLang="zh-CN"/>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采用在飞桨开源的预训练模型管理工具 PaddleHub。</a:t>
            </a:r>
            <a:r>
              <a:rPr lang="zh-CN" altLang="en-US">
                <a:sym typeface="+mn-ea"/>
              </a:rPr>
              <a:t>可以便捷地应用迁移学习。仅用十余行的代码，就能完成特定任务的迁移学习。</a:t>
            </a:r>
            <a:endParaRPr lang="zh-CN" altLang="en-US">
              <a:sym typeface="+mn-ea"/>
            </a:endParaRPr>
          </a:p>
          <a:p>
            <a:r>
              <a:rPr lang="zh-CN" altLang="en-US">
                <a:sym typeface="+mn-ea"/>
              </a:rPr>
              <a:t>这里我们在疫情虚假新闻分析任务中使用了PaddleHub</a:t>
            </a:r>
            <a:r>
              <a:rPr lang="zh-CN" altLang="en-US">
                <a:sym typeface="+mn-ea"/>
              </a:rPr>
              <a:t>。</a:t>
            </a:r>
            <a:endParaRPr lang="zh-CN" altLang="en-US">
              <a:sym typeface="+mn-ea"/>
            </a:endParaRPr>
          </a:p>
          <a:p>
            <a:r>
              <a:rPr lang="zh-CN" altLang="en-US">
                <a:sym typeface="+mn-ea"/>
              </a:rPr>
              <a:t>超过</a:t>
            </a:r>
            <a:r>
              <a:rPr lang="en-US" altLang="zh-CN">
                <a:sym typeface="+mn-ea"/>
              </a:rPr>
              <a:t>100</a:t>
            </a:r>
            <a:r>
              <a:rPr lang="zh-CN" altLang="en-US">
                <a:sym typeface="+mn-ea"/>
              </a:rPr>
              <a:t>种预训练模型可用</a:t>
            </a:r>
            <a:r>
              <a:rPr lang="zh-CN" altLang="en-US">
                <a:sym typeface="+mn-ea"/>
              </a:rPr>
              <a:t>！</a:t>
            </a:r>
            <a:endParaRPr lang="zh-CN" altLang="en-US">
              <a:sym typeface="+mn-ea"/>
            </a:endParaRPr>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采用在飞桨开源的预训练模型管理工具 PaddleHub。</a:t>
            </a:r>
            <a:r>
              <a:rPr lang="zh-CN" altLang="en-US">
                <a:sym typeface="+mn-ea"/>
              </a:rPr>
              <a:t>可以便捷地应用迁移学习。仅用十余行的代码，就能完成特定任务的迁移学习。这里我们在疫情虚假新闻分析任务中使用了PaddleHub</a:t>
            </a:r>
            <a:r>
              <a:rPr lang="zh-CN" altLang="en-US">
                <a:sym typeface="+mn-ea"/>
              </a:rPr>
              <a:t>。</a:t>
            </a:r>
            <a:endParaRPr lang="zh-CN" altLang="en-US">
              <a:sym typeface="+mn-ea"/>
            </a:endParaRPr>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迁移策略：</a:t>
            </a:r>
            <a:r>
              <a:rPr lang="zh-CN" altLang="en-US"/>
              <a:t>在我们要做的文本分类任务中，我们使用AdamWeightDecayStrategy优化策略。</a:t>
            </a:r>
            <a:endParaRPr lang="zh-CN" altLang="en-US"/>
          </a:p>
          <a:p>
            <a:endParaRPr lang="zh-CN" altLang="en-US"/>
          </a:p>
          <a:p>
            <a:r>
              <a:rPr lang="zh-CN" altLang="en-US"/>
              <a:t>数据处理：适用于Transformer预训练模型(ERNIE/BERT)的数据预处理器。</a:t>
            </a:r>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完成迁移学习前需要先编写好用于迁移学习的脚本，编写脚本的过程非常简单，仅需要十余行代码即可完成。整个脚本的编写过程，可以分为如下几个步骤：</a:t>
            </a:r>
            <a:endParaRPr lang="zh-CN" altLang="en-US"/>
          </a:p>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不详细介绍</a:t>
            </a:r>
            <a:r>
              <a:rPr lang="en-US" altLang="zh-CN"/>
              <a:t>ERNIE</a:t>
            </a:r>
            <a:r>
              <a:rPr lang="zh-CN" altLang="en-US"/>
              <a:t>模型的结构，而是通过与</a:t>
            </a:r>
            <a:r>
              <a:rPr lang="en-US" altLang="zh-CN"/>
              <a:t>NLP</a:t>
            </a:r>
            <a:r>
              <a:rPr lang="zh-CN" altLang="en-US"/>
              <a:t>领域性能最好的</a:t>
            </a:r>
            <a:r>
              <a:rPr lang="en-US" altLang="zh-CN"/>
              <a:t>BERT</a:t>
            </a:r>
            <a:r>
              <a:rPr lang="zh-CN" altLang="en-US"/>
              <a:t>模型（</a:t>
            </a:r>
            <a:r>
              <a:rPr lang="en-US" altLang="zh-CN"/>
              <a:t>proposed by Google</a:t>
            </a:r>
            <a:r>
              <a:rPr lang="zh-CN" altLang="en-US"/>
              <a:t>）比较来突出选用模型的优势。</a:t>
            </a:r>
            <a:endParaRPr lang="zh-CN" altLang="en-US"/>
          </a:p>
          <a:p>
            <a:endParaRPr lang="zh-CN" altLang="en-US"/>
          </a:p>
          <a:p>
            <a:r>
              <a:rPr lang="zh-CN" altLang="en-US"/>
              <a:t>BERT先随机mask掉一些单词，然后再通过上下文预测的方式来实现语言表征，得到预训练模型后，再针对性地对预训练模型进行微调，就能完成一些nlp的下游任务。</a:t>
            </a:r>
            <a:endParaRPr lang="zh-CN" altLang="en-US"/>
          </a:p>
          <a:p>
            <a:r>
              <a:rPr lang="zh-CN" altLang="en-US"/>
              <a:t>BERT模型通过在大量语料的训练可以告诉我们一句话是否通顺，但是它却不知道这句话描述的是什么，它也许能通过训练学到上下文单词之间的一些关系，但是这样的关系还不足以构成知识。举例来说，对于“北京是中国的首都”这句话，如果把“北京”二字mask掉，BERT也许可以通过下文的字样预测正确，但是这并不意味着它理解了“北京”、“中国”和“首都”这些词之间的关系，而这些关系才是知识信息。</a:t>
            </a:r>
            <a:endParaRPr lang="zh-CN" altLang="en-US"/>
          </a:p>
          <a:p>
            <a:r>
              <a:rPr lang="zh-CN" altLang="en-US"/>
              <a:t>ERNIE 模型通过建模海量数据中的实体概念等先验语义知识，学习完整概念的语义表示。即在 Masked LM 中通过对词和实体概念等语义单元进行 mask 来预训练模型，使得模型对语义知识单元的表示更贴近真实世界。</a:t>
            </a:r>
            <a:endParaRPr lang="zh-CN" altLang="en-US"/>
          </a:p>
        </p:txBody>
      </p:sp>
      <p:sp>
        <p:nvSpPr>
          <p:cNvPr id="4" name="灯片编号占位符 3"/>
          <p:cNvSpPr>
            <a:spLocks noGrp="1"/>
          </p:cNvSpPr>
          <p:nvPr>
            <p:ph type="sldNum" sz="quarter" idx="10"/>
          </p:nvPr>
        </p:nvSpPr>
        <p:spPr/>
        <p:txBody>
          <a:bodyPr/>
          <a:lstStyle/>
          <a:p>
            <a:fld id="{B7F4DA30-AA03-4F72-96B9-33D624FA8F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F1973D51-9E3B-48CE-BDA2-02AEC927BE09}" type="slidenum">
              <a:rPr lang="zh-CN" altLang="en-US" smtClean="0">
                <a:latin typeface="Calibri" panose="020F0502020204030204" pitchFamily="34" charset="0"/>
                <a:ea typeface="宋体" panose="02010600030101010101" pitchFamily="2" charset="-122"/>
              </a:rPr>
            </a:fld>
            <a:endParaRPr lang="zh-CN" altLang="en-US"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本人研究方向就是领域自适应，</a:t>
            </a:r>
            <a:r>
              <a:rPr lang="en-US" altLang="zh-CN">
                <a:sym typeface="+mn-ea"/>
              </a:rPr>
              <a:t>Domain Adaptation(DA)</a:t>
            </a:r>
            <a:r>
              <a:rPr lang="zh-CN" altLang="en-US">
                <a:sym typeface="+mn-ea"/>
              </a:rPr>
              <a:t>，是一种在图像领域的迁移学习。</a:t>
            </a:r>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三张图片分别是训练集，测试集和提交样例。</a:t>
            </a:r>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21919F-01AF-46C7-8CD3-5043392422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矩形 2"/>
          <p:cNvSpPr/>
          <p:nvPr userDrawn="1"/>
        </p:nvSpPr>
        <p:spPr>
          <a:xfrm rot="2700000">
            <a:off x="-401157" y="-743468"/>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5" name="矩形 4"/>
          <p:cNvSpPr/>
          <p:nvPr userDrawn="1"/>
        </p:nvSpPr>
        <p:spPr>
          <a:xfrm rot="2700000">
            <a:off x="-654706" y="-233541"/>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6" name="矩形 5"/>
          <p:cNvSpPr/>
          <p:nvPr userDrawn="1"/>
        </p:nvSpPr>
        <p:spPr>
          <a:xfrm rot="2700000">
            <a:off x="1183255" y="922551"/>
            <a:ext cx="279078" cy="279078"/>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7" name="矩形 6"/>
          <p:cNvSpPr/>
          <p:nvPr userDrawn="1"/>
        </p:nvSpPr>
        <p:spPr>
          <a:xfrm rot="2700000">
            <a:off x="354894" y="111488"/>
            <a:ext cx="903978" cy="903978"/>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75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14:presetBounceEnd="4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40000">
                                          <p:cBhvr additive="base">
                                            <p:cTn id="11" dur="75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14:presetBounceEnd="40000">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75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14:presetBounceEnd="40000">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75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0"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B962C8B-B14F-4D97-AF65-F5344CB8AC3E}" type="datetime1">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EED884B-F155-42E3-9801-487CD0C3BEE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C:\Users\Administrator\Desktop\PPT整理\用途\asf.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4000"/>
                    </a14:imgEffect>
                    <a14:imgEffect>
                      <a14:colorTemperature colorTemp="637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userDrawn="1"/>
        </p:nvSpPr>
        <p:spPr>
          <a:xfrm>
            <a:off x="293359" y="282088"/>
            <a:ext cx="11605283" cy="6295412"/>
          </a:xfrm>
          <a:prstGeom prst="roundRect">
            <a:avLst>
              <a:gd name="adj" fmla="val 940"/>
            </a:avLst>
          </a:prstGeom>
          <a:solidFill>
            <a:schemeClr val="bg1"/>
          </a:solidFill>
          <a:ln w="76200" cap="flat" cmpd="sng" algn="ctr">
            <a:noFill/>
            <a:prstDash val="solid"/>
            <a:miter lim="800000"/>
          </a:ln>
          <a:effectLst>
            <a:outerShdw blurRad="152400" algn="ctr" rotWithShape="0">
              <a:prstClr val="black">
                <a:alpha val="3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4.xml"/><Relationship Id="rId5" Type="http://schemas.microsoft.com/office/2007/relationships/hdphoto" Target="../media/image11.wdp"/><Relationship Id="rId4" Type="http://schemas.openxmlformats.org/officeDocument/2006/relationships/image" Target="../media/image10.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hyperlink" Target="https://paddlehub.readthedocs.io/zh_CN/develop/overview.html" TargetMode="Externa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1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hyperlink" Target="https://www.jianshu.com/p/fb66f444bb8c" TargetMode="Externa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3" name="组合 2"/>
          <p:cNvGrpSpPr/>
          <p:nvPr/>
        </p:nvGrpSpPr>
        <p:grpSpPr>
          <a:xfrm rot="10800000">
            <a:off x="3534851" y="1604247"/>
            <a:ext cx="1552861" cy="1376293"/>
            <a:chOff x="3295850" y="2263222"/>
            <a:chExt cx="2643765" cy="2343151"/>
          </a:xfrm>
        </p:grpSpPr>
        <p:sp>
          <p:nvSpPr>
            <p:cNvPr id="4"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72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en-US" altLang="zh-CN" sz="72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2</a:t>
              </a:r>
              <a:endParaRPr lang="zh-CN" altLang="en-US" sz="72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sp>
        <p:nvSpPr>
          <p:cNvPr id="6" name="椭圆 5"/>
          <p:cNvSpPr/>
          <p:nvPr/>
        </p:nvSpPr>
        <p:spPr>
          <a:xfrm flipV="1">
            <a:off x="9859095" y="2587709"/>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7" name="椭圆 6"/>
          <p:cNvSpPr/>
          <p:nvPr/>
        </p:nvSpPr>
        <p:spPr>
          <a:xfrm flipV="1">
            <a:off x="9011686" y="2512797"/>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8" name="椭圆 7"/>
          <p:cNvSpPr/>
          <p:nvPr/>
        </p:nvSpPr>
        <p:spPr>
          <a:xfrm flipV="1">
            <a:off x="9275725" y="1869364"/>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9" name="椭圆 8"/>
          <p:cNvSpPr/>
          <p:nvPr/>
        </p:nvSpPr>
        <p:spPr>
          <a:xfrm flipV="1">
            <a:off x="1869915" y="2694160"/>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0" name="椭圆 9"/>
          <p:cNvSpPr/>
          <p:nvPr/>
        </p:nvSpPr>
        <p:spPr>
          <a:xfrm flipV="1">
            <a:off x="2607996" y="2651696"/>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1" name="椭圆 10"/>
          <p:cNvSpPr/>
          <p:nvPr/>
        </p:nvSpPr>
        <p:spPr>
          <a:xfrm flipV="1">
            <a:off x="2433394" y="2041443"/>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2" name="椭圆 11"/>
          <p:cNvSpPr/>
          <p:nvPr/>
        </p:nvSpPr>
        <p:spPr>
          <a:xfrm flipV="1">
            <a:off x="3633163" y="3077853"/>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3" name="椭圆 12"/>
          <p:cNvSpPr/>
          <p:nvPr/>
        </p:nvSpPr>
        <p:spPr>
          <a:xfrm flipV="1">
            <a:off x="6336235" y="3178779"/>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4" name="椭圆 13"/>
          <p:cNvSpPr/>
          <p:nvPr/>
        </p:nvSpPr>
        <p:spPr>
          <a:xfrm flipV="1">
            <a:off x="8566459" y="2732691"/>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5" name="椭圆 14"/>
          <p:cNvSpPr/>
          <p:nvPr/>
        </p:nvSpPr>
        <p:spPr>
          <a:xfrm flipV="1">
            <a:off x="10155553" y="1741116"/>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6" name="椭圆 15"/>
          <p:cNvSpPr/>
          <p:nvPr/>
        </p:nvSpPr>
        <p:spPr>
          <a:xfrm flipV="1">
            <a:off x="3154119" y="181739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7" name="矩形 16"/>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8" name="矩形 17"/>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9" name="矩形 18"/>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0" name="矩形 19"/>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1" name="矩形 20"/>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2" name="矩形 21"/>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3" name="矩形 22"/>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4" name="矩形 23"/>
          <p:cNvSpPr/>
          <p:nvPr/>
        </p:nvSpPr>
        <p:spPr>
          <a:xfrm rot="2700000">
            <a:off x="9375550" y="5192347"/>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25" name="组合 24"/>
          <p:cNvGrpSpPr/>
          <p:nvPr/>
        </p:nvGrpSpPr>
        <p:grpSpPr>
          <a:xfrm rot="10800000">
            <a:off x="4715106" y="1604247"/>
            <a:ext cx="1552861" cy="1376293"/>
            <a:chOff x="3295850" y="2263222"/>
            <a:chExt cx="2643765" cy="2343151"/>
          </a:xfrm>
        </p:grpSpPr>
        <p:sp>
          <p:nvSpPr>
            <p:cNvPr id="2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72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2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en-US" altLang="zh-CN" sz="72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0</a:t>
              </a:r>
              <a:endParaRPr lang="zh-CN" altLang="en-US" sz="72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grpSp>
        <p:nvGrpSpPr>
          <p:cNvPr id="28" name="组合 27"/>
          <p:cNvGrpSpPr/>
          <p:nvPr/>
        </p:nvGrpSpPr>
        <p:grpSpPr>
          <a:xfrm rot="10800000">
            <a:off x="5895361" y="1604248"/>
            <a:ext cx="1552861" cy="1376293"/>
            <a:chOff x="3295850" y="2263222"/>
            <a:chExt cx="2643765" cy="2343151"/>
          </a:xfrm>
        </p:grpSpPr>
        <p:sp>
          <p:nvSpPr>
            <p:cNvPr id="29"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72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3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en-US" altLang="zh-CN" sz="72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2</a:t>
              </a:r>
              <a:endParaRPr lang="zh-CN" altLang="en-US" sz="72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grpSp>
        <p:nvGrpSpPr>
          <p:cNvPr id="31" name="组合 30"/>
          <p:cNvGrpSpPr/>
          <p:nvPr/>
        </p:nvGrpSpPr>
        <p:grpSpPr>
          <a:xfrm rot="10800000">
            <a:off x="7075615" y="1604248"/>
            <a:ext cx="1552861" cy="1376293"/>
            <a:chOff x="3295850" y="2263222"/>
            <a:chExt cx="2643765" cy="2343151"/>
          </a:xfrm>
        </p:grpSpPr>
        <p:sp>
          <p:nvSpPr>
            <p:cNvPr id="3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72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33"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en-US" altLang="zh-CN" sz="72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0</a:t>
              </a:r>
              <a:endParaRPr lang="zh-CN" altLang="en-US" sz="72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sp>
        <p:nvSpPr>
          <p:cNvPr id="34" name="文本框 33"/>
          <p:cNvSpPr txBox="1"/>
          <p:nvPr/>
        </p:nvSpPr>
        <p:spPr>
          <a:xfrm>
            <a:off x="3288366" y="3395995"/>
            <a:ext cx="5669280" cy="922020"/>
          </a:xfrm>
          <a:prstGeom prst="rect">
            <a:avLst/>
          </a:prstGeom>
          <a:noFill/>
        </p:spPr>
        <p:txBody>
          <a:bodyPr wrap="none" rtlCol="0">
            <a:spAutoFit/>
          </a:bodyPr>
          <a:lstStyle/>
          <a:p>
            <a:pPr algn="ctr"/>
            <a:r>
              <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数据挖掘竞赛报告</a:t>
            </a:r>
            <a:endPar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endParaRPr>
          </a:p>
        </p:txBody>
      </p:sp>
      <p:sp>
        <p:nvSpPr>
          <p:cNvPr id="35" name="TextBox 7"/>
          <p:cNvSpPr>
            <a:spLocks noChangeArrowheads="1"/>
          </p:cNvSpPr>
          <p:nvPr/>
        </p:nvSpPr>
        <p:spPr bwMode="auto">
          <a:xfrm>
            <a:off x="3295584" y="4391004"/>
            <a:ext cx="5654844"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defRPr/>
            </a:pPr>
            <a:r>
              <a:rPr lang="zh-CN" altLang="en-US" b="1" dirty="0">
                <a:solidFill>
                  <a:schemeClr val="tx1">
                    <a:lumMod val="85000"/>
                    <a:lumOff val="15000"/>
                  </a:schemeClr>
                </a:solidFill>
                <a:latin typeface="微软雅黑" panose="020B0503020204020204" charset="-122"/>
                <a:ea typeface="微软雅黑" panose="020B0503020204020204" charset="-122"/>
                <a:cs typeface="+mn-ea"/>
                <a:sym typeface="+mn-lt"/>
              </a:rPr>
              <a:t>管理科学与工程专业 </a:t>
            </a:r>
            <a:r>
              <a:rPr lang="en-US" altLang="zh-CN" b="1" dirty="0">
                <a:solidFill>
                  <a:schemeClr val="tx1">
                    <a:lumMod val="85000"/>
                    <a:lumOff val="15000"/>
                  </a:schemeClr>
                </a:solidFill>
                <a:latin typeface="微软雅黑" panose="020B0503020204020204" charset="-122"/>
                <a:ea typeface="微软雅黑" panose="020B0503020204020204" charset="-122"/>
                <a:cs typeface="+mn-ea"/>
                <a:sym typeface="+mn-lt"/>
              </a:rPr>
              <a:t>2020</a:t>
            </a:r>
            <a:r>
              <a:rPr lang="zh-CN" altLang="en-US" b="1" dirty="0">
                <a:solidFill>
                  <a:schemeClr val="tx1">
                    <a:lumMod val="85000"/>
                    <a:lumOff val="15000"/>
                  </a:schemeClr>
                </a:solidFill>
                <a:latin typeface="微软雅黑" panose="020B0503020204020204" charset="-122"/>
                <a:ea typeface="微软雅黑" panose="020B0503020204020204" charset="-122"/>
                <a:cs typeface="+mn-ea"/>
                <a:sym typeface="+mn-lt"/>
              </a:rPr>
              <a:t>级</a:t>
            </a:r>
            <a:r>
              <a:rPr lang="en-US" altLang="zh-CN" b="1" dirty="0">
                <a:solidFill>
                  <a:schemeClr val="tx1">
                    <a:lumMod val="85000"/>
                    <a:lumOff val="15000"/>
                  </a:schemeClr>
                </a:solidFill>
                <a:latin typeface="微软雅黑" panose="020B0503020204020204" charset="-122"/>
                <a:ea typeface="微软雅黑" panose="020B0503020204020204" charset="-122"/>
                <a:cs typeface="+mn-ea"/>
                <a:sym typeface="+mn-lt"/>
              </a:rPr>
              <a:t>	</a:t>
            </a:r>
            <a:r>
              <a:rPr lang="zh-CN" altLang="en-US" b="1" dirty="0">
                <a:solidFill>
                  <a:schemeClr val="tx1">
                    <a:lumMod val="85000"/>
                    <a:lumOff val="15000"/>
                  </a:schemeClr>
                </a:solidFill>
                <a:latin typeface="微软雅黑" panose="020B0503020204020204" charset="-122"/>
                <a:ea typeface="微软雅黑" panose="020B0503020204020204" charset="-122"/>
                <a:cs typeface="+mn-ea"/>
                <a:sym typeface="+mn-lt"/>
              </a:rPr>
              <a:t>黄安</a:t>
            </a:r>
            <a:endParaRPr lang="zh-CN" altLang="en-US" b="1" dirty="0">
              <a:solidFill>
                <a:schemeClr val="tx1">
                  <a:lumMod val="85000"/>
                  <a:lumOff val="15000"/>
                </a:schemeClr>
              </a:solidFill>
              <a:latin typeface="微软雅黑" panose="020B0503020204020204" charset="-122"/>
              <a:ea typeface="微软雅黑" panose="020B0503020204020204" charset="-122"/>
              <a:cs typeface="+mn-ea"/>
              <a:sym typeface="+mn-lt"/>
            </a:endParaRPr>
          </a:p>
        </p:txBody>
      </p:sp>
      <p:pic>
        <p:nvPicPr>
          <p:cNvPr id="37" name="清新欢乐节奏流行进取电音乐">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04800" y="-1117163"/>
            <a:ext cx="609600" cy="609600"/>
          </a:xfrm>
          <a:prstGeom prst="rect">
            <a:avLst/>
          </a:prstGeom>
        </p:spPr>
      </p:pic>
      <p:grpSp>
        <p:nvGrpSpPr>
          <p:cNvPr id="46" name="组合 45"/>
          <p:cNvGrpSpPr/>
          <p:nvPr/>
        </p:nvGrpSpPr>
        <p:grpSpPr>
          <a:xfrm>
            <a:off x="5141508" y="5124006"/>
            <a:ext cx="1907998" cy="285307"/>
            <a:chOff x="6387324" y="5568139"/>
            <a:chExt cx="3482412" cy="520733"/>
          </a:xfrm>
        </p:grpSpPr>
        <p:grpSp>
          <p:nvGrpSpPr>
            <p:cNvPr id="47" name="组合 46"/>
            <p:cNvGrpSpPr/>
            <p:nvPr/>
          </p:nvGrpSpPr>
          <p:grpSpPr>
            <a:xfrm>
              <a:off x="6387324" y="5568139"/>
              <a:ext cx="398835" cy="398836"/>
              <a:chOff x="1805940" y="1198245"/>
              <a:chExt cx="2011680" cy="2011680"/>
            </a:xfrm>
          </p:grpSpPr>
          <p:sp>
            <p:nvSpPr>
              <p:cNvPr id="50" name="圆角矩形 2"/>
              <p:cNvSpPr/>
              <p:nvPr/>
            </p:nvSpPr>
            <p:spPr>
              <a:xfrm>
                <a:off x="1805940" y="1198245"/>
                <a:ext cx="2011680" cy="2011680"/>
              </a:xfrm>
              <a:prstGeom prst="ellipse">
                <a:avLst/>
              </a:prstGeom>
              <a:solidFill>
                <a:srgbClr val="2F5597"/>
              </a:solidFill>
              <a:ln w="25400">
                <a:gradFill flip="none" rotWithShape="1">
                  <a:gsLst>
                    <a:gs pos="0">
                      <a:schemeClr val="bg1">
                        <a:lumMod val="85000"/>
                      </a:schemeClr>
                    </a:gs>
                    <a:gs pos="100000">
                      <a:schemeClr val="bg1"/>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85000"/>
                      <a:lumOff val="15000"/>
                    </a:schemeClr>
                  </a:solidFill>
                  <a:ea typeface="微软雅黑" panose="020B0503020204020204" charset="-122"/>
                </a:endParaRPr>
              </a:p>
            </p:txBody>
          </p:sp>
          <p:sp>
            <p:nvSpPr>
              <p:cNvPr id="51" name="圆角矩形 3"/>
              <p:cNvSpPr/>
              <p:nvPr/>
            </p:nvSpPr>
            <p:spPr>
              <a:xfrm>
                <a:off x="2028035" y="1420346"/>
                <a:ext cx="1567483" cy="1567477"/>
              </a:xfrm>
              <a:prstGeom prst="ellipse">
                <a:avLst/>
              </a:prstGeom>
              <a:gradFill>
                <a:gsLst>
                  <a:gs pos="100000">
                    <a:srgbClr val="E0E0E0"/>
                  </a:gs>
                  <a:gs pos="0">
                    <a:schemeClr val="bg1"/>
                  </a:gs>
                </a:gsLst>
                <a:lin ang="2700000" scaled="1"/>
              </a:gra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85000"/>
                      <a:lumOff val="15000"/>
                    </a:schemeClr>
                  </a:solidFill>
                  <a:ea typeface="微软雅黑" panose="020B0503020204020204" charset="-122"/>
                </a:endParaRPr>
              </a:p>
            </p:txBody>
          </p:sp>
          <p:sp>
            <p:nvSpPr>
              <p:cNvPr id="52" name="圆角矩形 4"/>
              <p:cNvSpPr/>
              <p:nvPr/>
            </p:nvSpPr>
            <p:spPr>
              <a:xfrm>
                <a:off x="1923943" y="1316254"/>
                <a:ext cx="1775668" cy="1775662"/>
              </a:xfrm>
              <a:prstGeom prst="ellipse">
                <a:avLst/>
              </a:prstGeom>
              <a:gradFill>
                <a:gsLst>
                  <a:gs pos="0">
                    <a:srgbClr val="E2E2E2"/>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85000"/>
                      <a:lumOff val="15000"/>
                    </a:schemeClr>
                  </a:solidFill>
                  <a:ea typeface="微软雅黑" panose="020B0503020204020204" charset="-122"/>
                </a:endParaRPr>
              </a:p>
            </p:txBody>
          </p:sp>
        </p:grpSp>
        <p:sp>
          <p:nvSpPr>
            <p:cNvPr id="48" name="student-graduation-cap-shape_52041"/>
            <p:cNvSpPr>
              <a:spLocks noChangeAspect="1"/>
            </p:cNvSpPr>
            <p:nvPr/>
          </p:nvSpPr>
          <p:spPr bwMode="auto">
            <a:xfrm>
              <a:off x="6488000" y="5668710"/>
              <a:ext cx="192049" cy="198606"/>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2F5597"/>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00" dirty="0">
                <a:solidFill>
                  <a:schemeClr val="tx1">
                    <a:lumMod val="85000"/>
                    <a:lumOff val="15000"/>
                  </a:schemeClr>
                </a:solidFill>
                <a:ea typeface="微软雅黑" panose="020B0503020204020204" charset="-122"/>
              </a:endParaRPr>
            </a:p>
          </p:txBody>
        </p:sp>
        <p:sp>
          <p:nvSpPr>
            <p:cNvPr id="49" name="文本框 48"/>
            <p:cNvSpPr txBox="1"/>
            <p:nvPr/>
          </p:nvSpPr>
          <p:spPr>
            <a:xfrm>
              <a:off x="6782702" y="5585874"/>
              <a:ext cx="3087034" cy="502998"/>
            </a:xfrm>
            <a:prstGeom prst="rect">
              <a:avLst/>
            </a:prstGeom>
            <a:noFill/>
          </p:spPr>
          <p:txBody>
            <a:bodyPr wrap="square" rtlCol="0">
              <a:spAutoFit/>
            </a:bodyPr>
            <a:lstStyle/>
            <a:p>
              <a:pPr>
                <a:defRPr/>
              </a:pPr>
              <a:r>
                <a:rPr lang="zh-CN" altLang="en-US" sz="1200" dirty="0" smtClean="0">
                  <a:solidFill>
                    <a:schemeClr val="tx1">
                      <a:lumMod val="85000"/>
                      <a:lumOff val="15000"/>
                    </a:schemeClr>
                  </a:solidFill>
                  <a:latin typeface="微软雅黑" panose="020B0503020204020204" charset="-122"/>
                  <a:ea typeface="微软雅黑" panose="020B0503020204020204" charset="-122"/>
                </a:rPr>
                <a:t>汇报时间：</a:t>
              </a:r>
              <a:r>
                <a:rPr lang="en-US" altLang="zh-CN" sz="1200" dirty="0" smtClean="0">
                  <a:solidFill>
                    <a:schemeClr val="tx1">
                      <a:lumMod val="85000"/>
                      <a:lumOff val="15000"/>
                    </a:schemeClr>
                  </a:solidFill>
                  <a:latin typeface="微软雅黑" panose="020B0503020204020204" charset="-122"/>
                  <a:ea typeface="微软雅黑" panose="020B0503020204020204" charset="-122"/>
                </a:rPr>
                <a:t>2020.12</a:t>
              </a:r>
              <a:endParaRPr lang="en-US" altLang="zh-CN" sz="1200" dirty="0" smtClean="0">
                <a:solidFill>
                  <a:schemeClr val="tx1">
                    <a:lumMod val="85000"/>
                    <a:lumOff val="1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75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40000">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14:bounceEnd="40000">
                                          <p:cBhvr additive="base">
                                            <p:cTn id="15" dur="75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40000">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14:bounceEnd="40000">
                                          <p:cBhvr additive="base">
                                            <p:cTn id="19" dur="75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40000">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14:bounceEnd="40000">
                                          <p:cBhvr additive="base">
                                            <p:cTn id="23" dur="75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14:presetBounceEnd="40000">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14:bounceEnd="40000">
                                          <p:cBhvr additive="base">
                                            <p:cTn id="27"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14:presetBounceEnd="40000">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14:bounceEnd="40000">
                                          <p:cBhvr additive="base">
                                            <p:cTn id="31"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14:presetBounceEnd="40000">
                                      <p:stCondLst>
                                        <p:cond delay="250"/>
                                      </p:stCondLst>
                                      <p:childTnLst>
                                        <p:set>
                                          <p:cBhvr>
                                            <p:cTn id="34" dur="1" fill="hold">
                                              <p:stCondLst>
                                                <p:cond delay="0"/>
                                              </p:stCondLst>
                                            </p:cTn>
                                            <p:tgtEl>
                                              <p:spTgt spid="22"/>
                                            </p:tgtEl>
                                            <p:attrNameLst>
                                              <p:attrName>style.visibility</p:attrName>
                                            </p:attrNameLst>
                                          </p:cBhvr>
                                          <p:to>
                                            <p:strVal val="visible"/>
                                          </p:to>
                                        </p:set>
                                        <p:anim calcmode="lin" valueType="num" p14:bounceEnd="40000">
                                          <p:cBhvr additive="base">
                                            <p:cTn id="35"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14:presetBounceEnd="40000">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14:bounceEnd="40000">
                                          <p:cBhvr additive="base">
                                            <p:cTn id="39" dur="75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50" presetClass="entr" presetSubtype="0" decel="10000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750" fill="hold"/>
                                            <p:tgtEl>
                                              <p:spTgt spid="3"/>
                                            </p:tgtEl>
                                            <p:attrNameLst>
                                              <p:attrName>ppt_w</p:attrName>
                                            </p:attrNameLst>
                                          </p:cBhvr>
                                          <p:tavLst>
                                            <p:tav tm="0">
                                              <p:val>
                                                <p:strVal val="#ppt_w+.3"/>
                                              </p:val>
                                            </p:tav>
                                            <p:tav tm="100000">
                                              <p:val>
                                                <p:strVal val="#ppt_w"/>
                                              </p:val>
                                            </p:tav>
                                          </p:tavLst>
                                        </p:anim>
                                        <p:anim calcmode="lin" valueType="num">
                                          <p:cBhvr>
                                            <p:cTn id="44" dur="750" fill="hold"/>
                                            <p:tgtEl>
                                              <p:spTgt spid="3"/>
                                            </p:tgtEl>
                                            <p:attrNameLst>
                                              <p:attrName>ppt_h</p:attrName>
                                            </p:attrNameLst>
                                          </p:cBhvr>
                                          <p:tavLst>
                                            <p:tav tm="0">
                                              <p:val>
                                                <p:strVal val="#ppt_h"/>
                                              </p:val>
                                            </p:tav>
                                            <p:tav tm="100000">
                                              <p:val>
                                                <p:strVal val="#ppt_h"/>
                                              </p:val>
                                            </p:tav>
                                          </p:tavLst>
                                        </p:anim>
                                        <p:animEffect transition="in" filter="fade">
                                          <p:cBhvr>
                                            <p:cTn id="45" dur="750"/>
                                            <p:tgtEl>
                                              <p:spTgt spid="3"/>
                                            </p:tgtEl>
                                          </p:cBhvr>
                                        </p:animEffect>
                                      </p:childTnLst>
                                    </p:cTn>
                                  </p:par>
                                  <p:par>
                                    <p:cTn id="46" presetID="50" presetClass="entr" presetSubtype="0" decel="100000" fill="hold" nodeType="withEffect">
                                      <p:stCondLst>
                                        <p:cond delay="250"/>
                                      </p:stCondLst>
                                      <p:childTnLst>
                                        <p:set>
                                          <p:cBhvr>
                                            <p:cTn id="47" dur="1" fill="hold">
                                              <p:stCondLst>
                                                <p:cond delay="0"/>
                                              </p:stCondLst>
                                            </p:cTn>
                                            <p:tgtEl>
                                              <p:spTgt spid="25"/>
                                            </p:tgtEl>
                                            <p:attrNameLst>
                                              <p:attrName>style.visibility</p:attrName>
                                            </p:attrNameLst>
                                          </p:cBhvr>
                                          <p:to>
                                            <p:strVal val="visible"/>
                                          </p:to>
                                        </p:set>
                                        <p:anim calcmode="lin" valueType="num">
                                          <p:cBhvr>
                                            <p:cTn id="48" dur="750" fill="hold"/>
                                            <p:tgtEl>
                                              <p:spTgt spid="25"/>
                                            </p:tgtEl>
                                            <p:attrNameLst>
                                              <p:attrName>ppt_w</p:attrName>
                                            </p:attrNameLst>
                                          </p:cBhvr>
                                          <p:tavLst>
                                            <p:tav tm="0">
                                              <p:val>
                                                <p:strVal val="#ppt_w+.3"/>
                                              </p:val>
                                            </p:tav>
                                            <p:tav tm="100000">
                                              <p:val>
                                                <p:strVal val="#ppt_w"/>
                                              </p:val>
                                            </p:tav>
                                          </p:tavLst>
                                        </p:anim>
                                        <p:anim calcmode="lin" valueType="num">
                                          <p:cBhvr>
                                            <p:cTn id="49" dur="750" fill="hold"/>
                                            <p:tgtEl>
                                              <p:spTgt spid="25"/>
                                            </p:tgtEl>
                                            <p:attrNameLst>
                                              <p:attrName>ppt_h</p:attrName>
                                            </p:attrNameLst>
                                          </p:cBhvr>
                                          <p:tavLst>
                                            <p:tav tm="0">
                                              <p:val>
                                                <p:strVal val="#ppt_h"/>
                                              </p:val>
                                            </p:tav>
                                            <p:tav tm="100000">
                                              <p:val>
                                                <p:strVal val="#ppt_h"/>
                                              </p:val>
                                            </p:tav>
                                          </p:tavLst>
                                        </p:anim>
                                        <p:animEffect transition="in" filter="fade">
                                          <p:cBhvr>
                                            <p:cTn id="50" dur="750"/>
                                            <p:tgtEl>
                                              <p:spTgt spid="25"/>
                                            </p:tgtEl>
                                          </p:cBhvr>
                                        </p:animEffect>
                                      </p:childTnLst>
                                    </p:cTn>
                                  </p:par>
                                  <p:par>
                                    <p:cTn id="51" presetID="50" presetClass="entr" presetSubtype="0" decel="10000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 calcmode="lin" valueType="num">
                                          <p:cBhvr>
                                            <p:cTn id="53" dur="750" fill="hold"/>
                                            <p:tgtEl>
                                              <p:spTgt spid="28"/>
                                            </p:tgtEl>
                                            <p:attrNameLst>
                                              <p:attrName>ppt_w</p:attrName>
                                            </p:attrNameLst>
                                          </p:cBhvr>
                                          <p:tavLst>
                                            <p:tav tm="0">
                                              <p:val>
                                                <p:strVal val="#ppt_w+.3"/>
                                              </p:val>
                                            </p:tav>
                                            <p:tav tm="100000">
                                              <p:val>
                                                <p:strVal val="#ppt_w"/>
                                              </p:val>
                                            </p:tav>
                                          </p:tavLst>
                                        </p:anim>
                                        <p:anim calcmode="lin" valueType="num">
                                          <p:cBhvr>
                                            <p:cTn id="54" dur="750" fill="hold"/>
                                            <p:tgtEl>
                                              <p:spTgt spid="28"/>
                                            </p:tgtEl>
                                            <p:attrNameLst>
                                              <p:attrName>ppt_h</p:attrName>
                                            </p:attrNameLst>
                                          </p:cBhvr>
                                          <p:tavLst>
                                            <p:tav tm="0">
                                              <p:val>
                                                <p:strVal val="#ppt_h"/>
                                              </p:val>
                                            </p:tav>
                                            <p:tav tm="100000">
                                              <p:val>
                                                <p:strVal val="#ppt_h"/>
                                              </p:val>
                                            </p:tav>
                                          </p:tavLst>
                                        </p:anim>
                                        <p:animEffect transition="in" filter="fade">
                                          <p:cBhvr>
                                            <p:cTn id="55" dur="750"/>
                                            <p:tgtEl>
                                              <p:spTgt spid="28"/>
                                            </p:tgtEl>
                                          </p:cBhvr>
                                        </p:animEffect>
                                      </p:childTnLst>
                                    </p:cTn>
                                  </p:par>
                                  <p:par>
                                    <p:cTn id="56" presetID="50" presetClass="entr" presetSubtype="0" decel="100000" fill="hold" nodeType="withEffect">
                                      <p:stCondLst>
                                        <p:cond delay="750"/>
                                      </p:stCondLst>
                                      <p:childTnLst>
                                        <p:set>
                                          <p:cBhvr>
                                            <p:cTn id="57" dur="1" fill="hold">
                                              <p:stCondLst>
                                                <p:cond delay="0"/>
                                              </p:stCondLst>
                                            </p:cTn>
                                            <p:tgtEl>
                                              <p:spTgt spid="31"/>
                                            </p:tgtEl>
                                            <p:attrNameLst>
                                              <p:attrName>style.visibility</p:attrName>
                                            </p:attrNameLst>
                                          </p:cBhvr>
                                          <p:to>
                                            <p:strVal val="visible"/>
                                          </p:to>
                                        </p:set>
                                        <p:anim calcmode="lin" valueType="num">
                                          <p:cBhvr>
                                            <p:cTn id="58" dur="750" fill="hold"/>
                                            <p:tgtEl>
                                              <p:spTgt spid="31"/>
                                            </p:tgtEl>
                                            <p:attrNameLst>
                                              <p:attrName>ppt_w</p:attrName>
                                            </p:attrNameLst>
                                          </p:cBhvr>
                                          <p:tavLst>
                                            <p:tav tm="0">
                                              <p:val>
                                                <p:strVal val="#ppt_w+.3"/>
                                              </p:val>
                                            </p:tav>
                                            <p:tav tm="100000">
                                              <p:val>
                                                <p:strVal val="#ppt_w"/>
                                              </p:val>
                                            </p:tav>
                                          </p:tavLst>
                                        </p:anim>
                                        <p:anim calcmode="lin" valueType="num">
                                          <p:cBhvr>
                                            <p:cTn id="59" dur="750" fill="hold"/>
                                            <p:tgtEl>
                                              <p:spTgt spid="31"/>
                                            </p:tgtEl>
                                            <p:attrNameLst>
                                              <p:attrName>ppt_h</p:attrName>
                                            </p:attrNameLst>
                                          </p:cBhvr>
                                          <p:tavLst>
                                            <p:tav tm="0">
                                              <p:val>
                                                <p:strVal val="#ppt_h"/>
                                              </p:val>
                                            </p:tav>
                                            <p:tav tm="100000">
                                              <p:val>
                                                <p:strVal val="#ppt_h"/>
                                              </p:val>
                                            </p:tav>
                                          </p:tavLst>
                                        </p:anim>
                                        <p:animEffect transition="in" filter="fade">
                                          <p:cBhvr>
                                            <p:cTn id="60" dur="750"/>
                                            <p:tgtEl>
                                              <p:spTgt spid="31"/>
                                            </p:tgtEl>
                                          </p:cBhvr>
                                        </p:animEffect>
                                      </p:childTnLst>
                                    </p:cTn>
                                  </p:par>
                                  <p:par>
                                    <p:cTn id="61" presetID="53" presetClass="entr" presetSubtype="16" fill="hold" grpId="0" nodeType="withEffect">
                                      <p:stCondLst>
                                        <p:cond delay="75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Effect transition="in" filter="fade">
                                          <p:cBhvr>
                                            <p:cTn id="65" dur="500"/>
                                            <p:tgtEl>
                                              <p:spTgt spid="6"/>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animEffect transition="in" filter="fade">
                                          <p:cBhvr>
                                            <p:cTn id="70" dur="500"/>
                                            <p:tgtEl>
                                              <p:spTgt spid="10"/>
                                            </p:tgtEl>
                                          </p:cBhvr>
                                        </p:animEffect>
                                      </p:childTnLst>
                                    </p:cTn>
                                  </p:par>
                                  <p:par>
                                    <p:cTn id="71" presetID="53" presetClass="entr" presetSubtype="16" fill="hold" grpId="0" nodeType="withEffect">
                                      <p:stCondLst>
                                        <p:cond delay="75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fltVal val="0"/>
                                              </p:val>
                                            </p:tav>
                                            <p:tav tm="100000">
                                              <p:val>
                                                <p:strVal val="#ppt_w"/>
                                              </p:val>
                                            </p:tav>
                                          </p:tavLst>
                                        </p:anim>
                                        <p:anim calcmode="lin" valueType="num">
                                          <p:cBhvr>
                                            <p:cTn id="74" dur="500" fill="hold"/>
                                            <p:tgtEl>
                                              <p:spTgt spid="9"/>
                                            </p:tgtEl>
                                            <p:attrNameLst>
                                              <p:attrName>ppt_h</p:attrName>
                                            </p:attrNameLst>
                                          </p:cBhvr>
                                          <p:tavLst>
                                            <p:tav tm="0">
                                              <p:val>
                                                <p:fltVal val="0"/>
                                              </p:val>
                                            </p:tav>
                                            <p:tav tm="100000">
                                              <p:val>
                                                <p:strVal val="#ppt_h"/>
                                              </p:val>
                                            </p:tav>
                                          </p:tavLst>
                                        </p:anim>
                                        <p:animEffect transition="in" filter="fade">
                                          <p:cBhvr>
                                            <p:cTn id="75" dur="500"/>
                                            <p:tgtEl>
                                              <p:spTgt spid="9"/>
                                            </p:tgtEl>
                                          </p:cBhvr>
                                        </p:animEffect>
                                      </p:childTnLst>
                                    </p:cTn>
                                  </p:par>
                                  <p:par>
                                    <p:cTn id="76" presetID="53" presetClass="entr" presetSubtype="16" fill="hold" grpId="0" nodeType="withEffect">
                                      <p:stCondLst>
                                        <p:cond delay="10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par>
                                    <p:cTn id="81" presetID="53" presetClass="entr" presetSubtype="16" fill="hold" grpId="0" nodeType="withEffect">
                                      <p:stCondLst>
                                        <p:cond delay="75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ppt_w</p:attrName>
                                            </p:attrNameLst>
                                          </p:cBhvr>
                                          <p:tavLst>
                                            <p:tav tm="0">
                                              <p:val>
                                                <p:fltVal val="0"/>
                                              </p:val>
                                            </p:tav>
                                            <p:tav tm="100000">
                                              <p:val>
                                                <p:strVal val="#ppt_w"/>
                                              </p:val>
                                            </p:tav>
                                          </p:tavLst>
                                        </p:anim>
                                        <p:anim calcmode="lin" valueType="num">
                                          <p:cBhvr>
                                            <p:cTn id="84" dur="500" fill="hold"/>
                                            <p:tgtEl>
                                              <p:spTgt spid="15"/>
                                            </p:tgtEl>
                                            <p:attrNameLst>
                                              <p:attrName>ppt_h</p:attrName>
                                            </p:attrNameLst>
                                          </p:cBhvr>
                                          <p:tavLst>
                                            <p:tav tm="0">
                                              <p:val>
                                                <p:fltVal val="0"/>
                                              </p:val>
                                            </p:tav>
                                            <p:tav tm="100000">
                                              <p:val>
                                                <p:strVal val="#ppt_h"/>
                                              </p:val>
                                            </p:tav>
                                          </p:tavLst>
                                        </p:anim>
                                        <p:animEffect transition="in" filter="fade">
                                          <p:cBhvr>
                                            <p:cTn id="85" dur="500"/>
                                            <p:tgtEl>
                                              <p:spTgt spid="15"/>
                                            </p:tgtEl>
                                          </p:cBhvr>
                                        </p:animEffect>
                                      </p:childTnLst>
                                    </p:cTn>
                                  </p:par>
                                  <p:par>
                                    <p:cTn id="86" presetID="53" presetClass="entr" presetSubtype="16" fill="hold" grpId="0" nodeType="withEffect">
                                      <p:stCondLst>
                                        <p:cond delay="1000"/>
                                      </p:stCondLst>
                                      <p:childTnLst>
                                        <p:set>
                                          <p:cBhvr>
                                            <p:cTn id="87" dur="1" fill="hold">
                                              <p:stCondLst>
                                                <p:cond delay="0"/>
                                              </p:stCondLst>
                                            </p:cTn>
                                            <p:tgtEl>
                                              <p:spTgt spid="7"/>
                                            </p:tgtEl>
                                            <p:attrNameLst>
                                              <p:attrName>style.visibility</p:attrName>
                                            </p:attrNameLst>
                                          </p:cBhvr>
                                          <p:to>
                                            <p:strVal val="visible"/>
                                          </p:to>
                                        </p:set>
                                        <p:anim calcmode="lin" valueType="num">
                                          <p:cBhvr>
                                            <p:cTn id="88" dur="500" fill="hold"/>
                                            <p:tgtEl>
                                              <p:spTgt spid="7"/>
                                            </p:tgtEl>
                                            <p:attrNameLst>
                                              <p:attrName>ppt_w</p:attrName>
                                            </p:attrNameLst>
                                          </p:cBhvr>
                                          <p:tavLst>
                                            <p:tav tm="0">
                                              <p:val>
                                                <p:fltVal val="0"/>
                                              </p:val>
                                            </p:tav>
                                            <p:tav tm="100000">
                                              <p:val>
                                                <p:strVal val="#ppt_w"/>
                                              </p:val>
                                            </p:tav>
                                          </p:tavLst>
                                        </p:anim>
                                        <p:anim calcmode="lin" valueType="num">
                                          <p:cBhvr>
                                            <p:cTn id="89" dur="500" fill="hold"/>
                                            <p:tgtEl>
                                              <p:spTgt spid="7"/>
                                            </p:tgtEl>
                                            <p:attrNameLst>
                                              <p:attrName>ppt_h</p:attrName>
                                            </p:attrNameLst>
                                          </p:cBhvr>
                                          <p:tavLst>
                                            <p:tav tm="0">
                                              <p:val>
                                                <p:fltVal val="0"/>
                                              </p:val>
                                            </p:tav>
                                            <p:tav tm="100000">
                                              <p:val>
                                                <p:strVal val="#ppt_h"/>
                                              </p:val>
                                            </p:tav>
                                          </p:tavLst>
                                        </p:anim>
                                        <p:animEffect transition="in" filter="fade">
                                          <p:cBhvr>
                                            <p:cTn id="90" dur="500"/>
                                            <p:tgtEl>
                                              <p:spTgt spid="7"/>
                                            </p:tgtEl>
                                          </p:cBhvr>
                                        </p:animEffect>
                                      </p:childTnLst>
                                    </p:cTn>
                                  </p:par>
                                  <p:par>
                                    <p:cTn id="91" presetID="53" presetClass="entr" presetSubtype="16" fill="hold" grpId="0" nodeType="withEffect">
                                      <p:stCondLst>
                                        <p:cond delay="75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fltVal val="0"/>
                                              </p:val>
                                            </p:tav>
                                            <p:tav tm="100000">
                                              <p:val>
                                                <p:strVal val="#ppt_w"/>
                                              </p:val>
                                            </p:tav>
                                          </p:tavLst>
                                        </p:anim>
                                        <p:anim calcmode="lin" valueType="num">
                                          <p:cBhvr>
                                            <p:cTn id="94" dur="500" fill="hold"/>
                                            <p:tgtEl>
                                              <p:spTgt spid="12"/>
                                            </p:tgtEl>
                                            <p:attrNameLst>
                                              <p:attrName>ppt_h</p:attrName>
                                            </p:attrNameLst>
                                          </p:cBhvr>
                                          <p:tavLst>
                                            <p:tav tm="0">
                                              <p:val>
                                                <p:fltVal val="0"/>
                                              </p:val>
                                            </p:tav>
                                            <p:tav tm="100000">
                                              <p:val>
                                                <p:strVal val="#ppt_h"/>
                                              </p:val>
                                            </p:tav>
                                          </p:tavLst>
                                        </p:anim>
                                        <p:animEffect transition="in" filter="fade">
                                          <p:cBhvr>
                                            <p:cTn id="95" dur="500"/>
                                            <p:tgtEl>
                                              <p:spTgt spid="12"/>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16"/>
                                            </p:tgtEl>
                                            <p:attrNameLst>
                                              <p:attrName>style.visibility</p:attrName>
                                            </p:attrNameLst>
                                          </p:cBhvr>
                                          <p:to>
                                            <p:strVal val="visible"/>
                                          </p:to>
                                        </p:set>
                                        <p:anim calcmode="lin" valueType="num">
                                          <p:cBhvr>
                                            <p:cTn id="98" dur="500" fill="hold"/>
                                            <p:tgtEl>
                                              <p:spTgt spid="16"/>
                                            </p:tgtEl>
                                            <p:attrNameLst>
                                              <p:attrName>ppt_w</p:attrName>
                                            </p:attrNameLst>
                                          </p:cBhvr>
                                          <p:tavLst>
                                            <p:tav tm="0">
                                              <p:val>
                                                <p:fltVal val="0"/>
                                              </p:val>
                                            </p:tav>
                                            <p:tav tm="100000">
                                              <p:val>
                                                <p:strVal val="#ppt_w"/>
                                              </p:val>
                                            </p:tav>
                                          </p:tavLst>
                                        </p:anim>
                                        <p:anim calcmode="lin" valueType="num">
                                          <p:cBhvr>
                                            <p:cTn id="99" dur="500" fill="hold"/>
                                            <p:tgtEl>
                                              <p:spTgt spid="16"/>
                                            </p:tgtEl>
                                            <p:attrNameLst>
                                              <p:attrName>ppt_h</p:attrName>
                                            </p:attrNameLst>
                                          </p:cBhvr>
                                          <p:tavLst>
                                            <p:tav tm="0">
                                              <p:val>
                                                <p:fltVal val="0"/>
                                              </p:val>
                                            </p:tav>
                                            <p:tav tm="100000">
                                              <p:val>
                                                <p:strVal val="#ppt_h"/>
                                              </p:val>
                                            </p:tav>
                                          </p:tavLst>
                                        </p:anim>
                                        <p:animEffect transition="in" filter="fade">
                                          <p:cBhvr>
                                            <p:cTn id="100" dur="500"/>
                                            <p:tgtEl>
                                              <p:spTgt spid="16"/>
                                            </p:tgtEl>
                                          </p:cBhvr>
                                        </p:animEffect>
                                      </p:childTnLst>
                                    </p:cTn>
                                  </p:par>
                                  <p:par>
                                    <p:cTn id="101" presetID="53" presetClass="entr" presetSubtype="16" fill="hold" grpId="0" nodeType="withEffect">
                                      <p:stCondLst>
                                        <p:cond delay="750"/>
                                      </p:stCondLst>
                                      <p:childTnLst>
                                        <p:set>
                                          <p:cBhvr>
                                            <p:cTn id="102" dur="1" fill="hold">
                                              <p:stCondLst>
                                                <p:cond delay="0"/>
                                              </p:stCondLst>
                                            </p:cTn>
                                            <p:tgtEl>
                                              <p:spTgt spid="8"/>
                                            </p:tgtEl>
                                            <p:attrNameLst>
                                              <p:attrName>style.visibility</p:attrName>
                                            </p:attrNameLst>
                                          </p:cBhvr>
                                          <p:to>
                                            <p:strVal val="visible"/>
                                          </p:to>
                                        </p:set>
                                        <p:anim calcmode="lin" valueType="num">
                                          <p:cBhvr>
                                            <p:cTn id="103" dur="500" fill="hold"/>
                                            <p:tgtEl>
                                              <p:spTgt spid="8"/>
                                            </p:tgtEl>
                                            <p:attrNameLst>
                                              <p:attrName>ppt_w</p:attrName>
                                            </p:attrNameLst>
                                          </p:cBhvr>
                                          <p:tavLst>
                                            <p:tav tm="0">
                                              <p:val>
                                                <p:fltVal val="0"/>
                                              </p:val>
                                            </p:tav>
                                            <p:tav tm="100000">
                                              <p:val>
                                                <p:strVal val="#ppt_w"/>
                                              </p:val>
                                            </p:tav>
                                          </p:tavLst>
                                        </p:anim>
                                        <p:anim calcmode="lin" valueType="num">
                                          <p:cBhvr>
                                            <p:cTn id="104" dur="500" fill="hold"/>
                                            <p:tgtEl>
                                              <p:spTgt spid="8"/>
                                            </p:tgtEl>
                                            <p:attrNameLst>
                                              <p:attrName>ppt_h</p:attrName>
                                            </p:attrNameLst>
                                          </p:cBhvr>
                                          <p:tavLst>
                                            <p:tav tm="0">
                                              <p:val>
                                                <p:fltVal val="0"/>
                                              </p:val>
                                            </p:tav>
                                            <p:tav tm="100000">
                                              <p:val>
                                                <p:strVal val="#ppt_h"/>
                                              </p:val>
                                            </p:tav>
                                          </p:tavLst>
                                        </p:anim>
                                        <p:animEffect transition="in" filter="fade">
                                          <p:cBhvr>
                                            <p:cTn id="105" dur="500"/>
                                            <p:tgtEl>
                                              <p:spTgt spid="8"/>
                                            </p:tgtEl>
                                          </p:cBhvr>
                                        </p:animEffect>
                                      </p:childTnLst>
                                    </p:cTn>
                                  </p:par>
                                  <p:par>
                                    <p:cTn id="106" presetID="53" presetClass="entr" presetSubtype="16" fill="hold" grpId="0" nodeType="withEffect">
                                      <p:stCondLst>
                                        <p:cond delay="10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500" fill="hold"/>
                                            <p:tgtEl>
                                              <p:spTgt spid="13"/>
                                            </p:tgtEl>
                                            <p:attrNameLst>
                                              <p:attrName>ppt_w</p:attrName>
                                            </p:attrNameLst>
                                          </p:cBhvr>
                                          <p:tavLst>
                                            <p:tav tm="0">
                                              <p:val>
                                                <p:fltVal val="0"/>
                                              </p:val>
                                            </p:tav>
                                            <p:tav tm="100000">
                                              <p:val>
                                                <p:strVal val="#ppt_w"/>
                                              </p:val>
                                            </p:tav>
                                          </p:tavLst>
                                        </p:anim>
                                        <p:anim calcmode="lin" valueType="num">
                                          <p:cBhvr>
                                            <p:cTn id="109" dur="500" fill="hold"/>
                                            <p:tgtEl>
                                              <p:spTgt spid="13"/>
                                            </p:tgtEl>
                                            <p:attrNameLst>
                                              <p:attrName>ppt_h</p:attrName>
                                            </p:attrNameLst>
                                          </p:cBhvr>
                                          <p:tavLst>
                                            <p:tav tm="0">
                                              <p:val>
                                                <p:fltVal val="0"/>
                                              </p:val>
                                            </p:tav>
                                            <p:tav tm="100000">
                                              <p:val>
                                                <p:strVal val="#ppt_h"/>
                                              </p:val>
                                            </p:tav>
                                          </p:tavLst>
                                        </p:anim>
                                        <p:animEffect transition="in" filter="fade">
                                          <p:cBhvr>
                                            <p:cTn id="110" dur="500"/>
                                            <p:tgtEl>
                                              <p:spTgt spid="13"/>
                                            </p:tgtEl>
                                          </p:cBhvr>
                                        </p:animEffect>
                                      </p:childTnLst>
                                    </p:cTn>
                                  </p:par>
                                  <p:par>
                                    <p:cTn id="111" presetID="53" presetClass="entr" presetSubtype="16" fill="hold" grpId="0" nodeType="withEffect">
                                      <p:stCondLst>
                                        <p:cond delay="750"/>
                                      </p:stCondLst>
                                      <p:childTnLst>
                                        <p:set>
                                          <p:cBhvr>
                                            <p:cTn id="112" dur="1" fill="hold">
                                              <p:stCondLst>
                                                <p:cond delay="0"/>
                                              </p:stCondLst>
                                            </p:cTn>
                                            <p:tgtEl>
                                              <p:spTgt spid="11"/>
                                            </p:tgtEl>
                                            <p:attrNameLst>
                                              <p:attrName>style.visibility</p:attrName>
                                            </p:attrNameLst>
                                          </p:cBhvr>
                                          <p:to>
                                            <p:strVal val="visible"/>
                                          </p:to>
                                        </p:set>
                                        <p:anim calcmode="lin" valueType="num">
                                          <p:cBhvr>
                                            <p:cTn id="113" dur="500" fill="hold"/>
                                            <p:tgtEl>
                                              <p:spTgt spid="11"/>
                                            </p:tgtEl>
                                            <p:attrNameLst>
                                              <p:attrName>ppt_w</p:attrName>
                                            </p:attrNameLst>
                                          </p:cBhvr>
                                          <p:tavLst>
                                            <p:tav tm="0">
                                              <p:val>
                                                <p:fltVal val="0"/>
                                              </p:val>
                                            </p:tav>
                                            <p:tav tm="100000">
                                              <p:val>
                                                <p:strVal val="#ppt_w"/>
                                              </p:val>
                                            </p:tav>
                                          </p:tavLst>
                                        </p:anim>
                                        <p:anim calcmode="lin" valueType="num">
                                          <p:cBhvr>
                                            <p:cTn id="114" dur="500" fill="hold"/>
                                            <p:tgtEl>
                                              <p:spTgt spid="11"/>
                                            </p:tgtEl>
                                            <p:attrNameLst>
                                              <p:attrName>ppt_h</p:attrName>
                                            </p:attrNameLst>
                                          </p:cBhvr>
                                          <p:tavLst>
                                            <p:tav tm="0">
                                              <p:val>
                                                <p:fltVal val="0"/>
                                              </p:val>
                                            </p:tav>
                                            <p:tav tm="100000">
                                              <p:val>
                                                <p:strVal val="#ppt_h"/>
                                              </p:val>
                                            </p:tav>
                                          </p:tavLst>
                                        </p:anim>
                                        <p:animEffect transition="in" filter="fade">
                                          <p:cBhvr>
                                            <p:cTn id="115" dur="500"/>
                                            <p:tgtEl>
                                              <p:spTgt spid="11"/>
                                            </p:tgtEl>
                                          </p:cBhvr>
                                        </p:animEffect>
                                      </p:childTnLst>
                                    </p:cTn>
                                  </p:par>
                                  <p:par>
                                    <p:cTn id="116" presetID="41" presetClass="entr" presetSubtype="0" fill="hold" grpId="0" nodeType="withEffect">
                                      <p:stCondLst>
                                        <p:cond delay="1750"/>
                                      </p:stCondLst>
                                      <p:iterate type="lt">
                                        <p:tmPct val="10000"/>
                                      </p:iterate>
                                      <p:childTnLst>
                                        <p:set>
                                          <p:cBhvr>
                                            <p:cTn id="117" dur="1" fill="hold">
                                              <p:stCondLst>
                                                <p:cond delay="0"/>
                                              </p:stCondLst>
                                            </p:cTn>
                                            <p:tgtEl>
                                              <p:spTgt spid="34"/>
                                            </p:tgtEl>
                                            <p:attrNameLst>
                                              <p:attrName>style.visibility</p:attrName>
                                            </p:attrNameLst>
                                          </p:cBhvr>
                                          <p:to>
                                            <p:strVal val="visible"/>
                                          </p:to>
                                        </p:set>
                                        <p:anim calcmode="lin" valueType="num">
                                          <p:cBhvr>
                                            <p:cTn id="118"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34"/>
                                            </p:tgtEl>
                                            <p:attrNameLst>
                                              <p:attrName>ppt_y</p:attrName>
                                            </p:attrNameLst>
                                          </p:cBhvr>
                                          <p:tavLst>
                                            <p:tav tm="0">
                                              <p:val>
                                                <p:strVal val="#ppt_y"/>
                                              </p:val>
                                            </p:tav>
                                            <p:tav tm="100000">
                                              <p:val>
                                                <p:strVal val="#ppt_y"/>
                                              </p:val>
                                            </p:tav>
                                          </p:tavLst>
                                        </p:anim>
                                        <p:anim calcmode="lin" valueType="num">
                                          <p:cBhvr>
                                            <p:cTn id="120"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500" tmFilter="0,0; .5, 1; 1, 1"/>
                                            <p:tgtEl>
                                              <p:spTgt spid="34"/>
                                            </p:tgtEl>
                                          </p:cBhvr>
                                        </p:animEffect>
                                      </p:childTnLst>
                                    </p:cTn>
                                  </p:par>
                                  <p:par>
                                    <p:cTn id="123" presetID="42" presetClass="entr" presetSubtype="0" fill="hold" grpId="0" nodeType="withEffect">
                                      <p:stCondLst>
                                        <p:cond delay="200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1000"/>
                                            <p:tgtEl>
                                              <p:spTgt spid="35"/>
                                            </p:tgtEl>
                                          </p:cBhvr>
                                        </p:animEffect>
                                        <p:anim calcmode="lin" valueType="num">
                                          <p:cBhvr>
                                            <p:cTn id="126" dur="1000" fill="hold"/>
                                            <p:tgtEl>
                                              <p:spTgt spid="35"/>
                                            </p:tgtEl>
                                            <p:attrNameLst>
                                              <p:attrName>ppt_x</p:attrName>
                                            </p:attrNameLst>
                                          </p:cBhvr>
                                          <p:tavLst>
                                            <p:tav tm="0">
                                              <p:val>
                                                <p:strVal val="#ppt_x"/>
                                              </p:val>
                                            </p:tav>
                                            <p:tav tm="100000">
                                              <p:val>
                                                <p:strVal val="#ppt_x"/>
                                              </p:val>
                                            </p:tav>
                                          </p:tavLst>
                                        </p:anim>
                                        <p:anim calcmode="lin" valueType="num">
                                          <p:cBhvr>
                                            <p:cTn id="127" dur="1000" fill="hold"/>
                                            <p:tgtEl>
                                              <p:spTgt spid="35"/>
                                            </p:tgtEl>
                                            <p:attrNameLst>
                                              <p:attrName>ppt_y</p:attrName>
                                            </p:attrNameLst>
                                          </p:cBhvr>
                                          <p:tavLst>
                                            <p:tav tm="0">
                                              <p:val>
                                                <p:strVal val="#ppt_y+.1"/>
                                              </p:val>
                                            </p:tav>
                                            <p:tav tm="100000">
                                              <p:val>
                                                <p:strVal val="#ppt_y"/>
                                              </p:val>
                                            </p:tav>
                                          </p:tavLst>
                                        </p:anim>
                                      </p:childTnLst>
                                    </p:cTn>
                                  </p:par>
                                </p:childTnLst>
                              </p:cTn>
                            </p:par>
                            <p:par>
                              <p:cTn id="128" fill="hold">
                                <p:stCondLst>
                                  <p:cond delay="0"/>
                                </p:stCondLst>
                                <p:childTnLst>
                                  <p:par>
                                    <p:cTn id="129" presetID="2" presetClass="entr" presetSubtype="4" fill="hold" nodeType="after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ppt_x"/>
                                              </p:val>
                                            </p:tav>
                                            <p:tav tm="100000">
                                              <p:val>
                                                <p:strVal val="#ppt_x"/>
                                              </p:val>
                                            </p:tav>
                                          </p:tavLst>
                                        </p:anim>
                                        <p:anim calcmode="lin" valueType="num">
                                          <p:cBhvr additive="base">
                                            <p:cTn id="1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3" repeatCount="indefinite" fill="hold" display="0">
                      <p:stCondLst>
                        <p:cond delay="indefinite"/>
                      </p:stCondLst>
                      <p:endCondLst>
                        <p:cond evt="onStopAudio" delay="0">
                          <p:tgtEl>
                            <p:sldTgt/>
                          </p:tgtEl>
                        </p:cond>
                      </p:endCondLst>
                    </p:cTn>
                    <p:tgtEl>
                      <p:spTgt spid="37"/>
                    </p:tgtEl>
                  </p:cMediaNode>
                </p:audio>
              </p:childTnLst>
            </p:cTn>
          </p:par>
        </p:tnLst>
        <p:bldLst>
          <p:bldP spid="2"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4" grpId="0"/>
          <p:bldP spid="3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0-#ppt_w/2"/>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750" fill="hold"/>
                                            <p:tgtEl>
                                              <p:spTgt spid="23"/>
                                            </p:tgtEl>
                                            <p:attrNameLst>
                                              <p:attrName>ppt_x</p:attrName>
                                            </p:attrNameLst>
                                          </p:cBhvr>
                                          <p:tavLst>
                                            <p:tav tm="0">
                                              <p:val>
                                                <p:strVal val="1+#ppt_w/2"/>
                                              </p:val>
                                            </p:tav>
                                            <p:tav tm="100000">
                                              <p:val>
                                                <p:strVal val="#ppt_x"/>
                                              </p:val>
                                            </p:tav>
                                          </p:tavLst>
                                        </p:anim>
                                        <p:anim calcmode="lin" valueType="num">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1+#ppt_w/2"/>
                                              </p:val>
                                            </p:tav>
                                            <p:tav tm="100000">
                                              <p:val>
                                                <p:strVal val="#ppt_x"/>
                                              </p:val>
                                            </p:tav>
                                          </p:tavLst>
                                        </p:anim>
                                        <p:anim calcmode="lin" valueType="num">
                                          <p:cBhvr additive="base">
                                            <p:cTn id="32" dur="7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25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1+#ppt_w/2"/>
                                              </p:val>
                                            </p:tav>
                                            <p:tav tm="100000">
                                              <p:val>
                                                <p:strVal val="#ppt_x"/>
                                              </p:val>
                                            </p:tav>
                                          </p:tavLst>
                                        </p:anim>
                                        <p:anim calcmode="lin" valueType="num">
                                          <p:cBhvr additive="base">
                                            <p:cTn id="36" dur="75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1+#ppt_w/2"/>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50" presetClass="entr" presetSubtype="0" decel="10000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750" fill="hold"/>
                                            <p:tgtEl>
                                              <p:spTgt spid="3"/>
                                            </p:tgtEl>
                                            <p:attrNameLst>
                                              <p:attrName>ppt_w</p:attrName>
                                            </p:attrNameLst>
                                          </p:cBhvr>
                                          <p:tavLst>
                                            <p:tav tm="0">
                                              <p:val>
                                                <p:strVal val="#ppt_w+.3"/>
                                              </p:val>
                                            </p:tav>
                                            <p:tav tm="100000">
                                              <p:val>
                                                <p:strVal val="#ppt_w"/>
                                              </p:val>
                                            </p:tav>
                                          </p:tavLst>
                                        </p:anim>
                                        <p:anim calcmode="lin" valueType="num">
                                          <p:cBhvr>
                                            <p:cTn id="44" dur="750" fill="hold"/>
                                            <p:tgtEl>
                                              <p:spTgt spid="3"/>
                                            </p:tgtEl>
                                            <p:attrNameLst>
                                              <p:attrName>ppt_h</p:attrName>
                                            </p:attrNameLst>
                                          </p:cBhvr>
                                          <p:tavLst>
                                            <p:tav tm="0">
                                              <p:val>
                                                <p:strVal val="#ppt_h"/>
                                              </p:val>
                                            </p:tav>
                                            <p:tav tm="100000">
                                              <p:val>
                                                <p:strVal val="#ppt_h"/>
                                              </p:val>
                                            </p:tav>
                                          </p:tavLst>
                                        </p:anim>
                                        <p:animEffect transition="in" filter="fade">
                                          <p:cBhvr>
                                            <p:cTn id="45" dur="750"/>
                                            <p:tgtEl>
                                              <p:spTgt spid="3"/>
                                            </p:tgtEl>
                                          </p:cBhvr>
                                        </p:animEffect>
                                      </p:childTnLst>
                                    </p:cTn>
                                  </p:par>
                                  <p:par>
                                    <p:cTn id="46" presetID="50" presetClass="entr" presetSubtype="0" decel="100000" fill="hold" nodeType="withEffect">
                                      <p:stCondLst>
                                        <p:cond delay="250"/>
                                      </p:stCondLst>
                                      <p:childTnLst>
                                        <p:set>
                                          <p:cBhvr>
                                            <p:cTn id="47" dur="1" fill="hold">
                                              <p:stCondLst>
                                                <p:cond delay="0"/>
                                              </p:stCondLst>
                                            </p:cTn>
                                            <p:tgtEl>
                                              <p:spTgt spid="25"/>
                                            </p:tgtEl>
                                            <p:attrNameLst>
                                              <p:attrName>style.visibility</p:attrName>
                                            </p:attrNameLst>
                                          </p:cBhvr>
                                          <p:to>
                                            <p:strVal val="visible"/>
                                          </p:to>
                                        </p:set>
                                        <p:anim calcmode="lin" valueType="num">
                                          <p:cBhvr>
                                            <p:cTn id="48" dur="750" fill="hold"/>
                                            <p:tgtEl>
                                              <p:spTgt spid="25"/>
                                            </p:tgtEl>
                                            <p:attrNameLst>
                                              <p:attrName>ppt_w</p:attrName>
                                            </p:attrNameLst>
                                          </p:cBhvr>
                                          <p:tavLst>
                                            <p:tav tm="0">
                                              <p:val>
                                                <p:strVal val="#ppt_w+.3"/>
                                              </p:val>
                                            </p:tav>
                                            <p:tav tm="100000">
                                              <p:val>
                                                <p:strVal val="#ppt_w"/>
                                              </p:val>
                                            </p:tav>
                                          </p:tavLst>
                                        </p:anim>
                                        <p:anim calcmode="lin" valueType="num">
                                          <p:cBhvr>
                                            <p:cTn id="49" dur="750" fill="hold"/>
                                            <p:tgtEl>
                                              <p:spTgt spid="25"/>
                                            </p:tgtEl>
                                            <p:attrNameLst>
                                              <p:attrName>ppt_h</p:attrName>
                                            </p:attrNameLst>
                                          </p:cBhvr>
                                          <p:tavLst>
                                            <p:tav tm="0">
                                              <p:val>
                                                <p:strVal val="#ppt_h"/>
                                              </p:val>
                                            </p:tav>
                                            <p:tav tm="100000">
                                              <p:val>
                                                <p:strVal val="#ppt_h"/>
                                              </p:val>
                                            </p:tav>
                                          </p:tavLst>
                                        </p:anim>
                                        <p:animEffect transition="in" filter="fade">
                                          <p:cBhvr>
                                            <p:cTn id="50" dur="750"/>
                                            <p:tgtEl>
                                              <p:spTgt spid="25"/>
                                            </p:tgtEl>
                                          </p:cBhvr>
                                        </p:animEffect>
                                      </p:childTnLst>
                                    </p:cTn>
                                  </p:par>
                                  <p:par>
                                    <p:cTn id="51" presetID="50" presetClass="entr" presetSubtype="0" decel="10000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 calcmode="lin" valueType="num">
                                          <p:cBhvr>
                                            <p:cTn id="53" dur="750" fill="hold"/>
                                            <p:tgtEl>
                                              <p:spTgt spid="28"/>
                                            </p:tgtEl>
                                            <p:attrNameLst>
                                              <p:attrName>ppt_w</p:attrName>
                                            </p:attrNameLst>
                                          </p:cBhvr>
                                          <p:tavLst>
                                            <p:tav tm="0">
                                              <p:val>
                                                <p:strVal val="#ppt_w+.3"/>
                                              </p:val>
                                            </p:tav>
                                            <p:tav tm="100000">
                                              <p:val>
                                                <p:strVal val="#ppt_w"/>
                                              </p:val>
                                            </p:tav>
                                          </p:tavLst>
                                        </p:anim>
                                        <p:anim calcmode="lin" valueType="num">
                                          <p:cBhvr>
                                            <p:cTn id="54" dur="750" fill="hold"/>
                                            <p:tgtEl>
                                              <p:spTgt spid="28"/>
                                            </p:tgtEl>
                                            <p:attrNameLst>
                                              <p:attrName>ppt_h</p:attrName>
                                            </p:attrNameLst>
                                          </p:cBhvr>
                                          <p:tavLst>
                                            <p:tav tm="0">
                                              <p:val>
                                                <p:strVal val="#ppt_h"/>
                                              </p:val>
                                            </p:tav>
                                            <p:tav tm="100000">
                                              <p:val>
                                                <p:strVal val="#ppt_h"/>
                                              </p:val>
                                            </p:tav>
                                          </p:tavLst>
                                        </p:anim>
                                        <p:animEffect transition="in" filter="fade">
                                          <p:cBhvr>
                                            <p:cTn id="55" dur="750"/>
                                            <p:tgtEl>
                                              <p:spTgt spid="28"/>
                                            </p:tgtEl>
                                          </p:cBhvr>
                                        </p:animEffect>
                                      </p:childTnLst>
                                    </p:cTn>
                                  </p:par>
                                  <p:par>
                                    <p:cTn id="56" presetID="50" presetClass="entr" presetSubtype="0" decel="100000" fill="hold" nodeType="withEffect">
                                      <p:stCondLst>
                                        <p:cond delay="750"/>
                                      </p:stCondLst>
                                      <p:childTnLst>
                                        <p:set>
                                          <p:cBhvr>
                                            <p:cTn id="57" dur="1" fill="hold">
                                              <p:stCondLst>
                                                <p:cond delay="0"/>
                                              </p:stCondLst>
                                            </p:cTn>
                                            <p:tgtEl>
                                              <p:spTgt spid="31"/>
                                            </p:tgtEl>
                                            <p:attrNameLst>
                                              <p:attrName>style.visibility</p:attrName>
                                            </p:attrNameLst>
                                          </p:cBhvr>
                                          <p:to>
                                            <p:strVal val="visible"/>
                                          </p:to>
                                        </p:set>
                                        <p:anim calcmode="lin" valueType="num">
                                          <p:cBhvr>
                                            <p:cTn id="58" dur="750" fill="hold"/>
                                            <p:tgtEl>
                                              <p:spTgt spid="31"/>
                                            </p:tgtEl>
                                            <p:attrNameLst>
                                              <p:attrName>ppt_w</p:attrName>
                                            </p:attrNameLst>
                                          </p:cBhvr>
                                          <p:tavLst>
                                            <p:tav tm="0">
                                              <p:val>
                                                <p:strVal val="#ppt_w+.3"/>
                                              </p:val>
                                            </p:tav>
                                            <p:tav tm="100000">
                                              <p:val>
                                                <p:strVal val="#ppt_w"/>
                                              </p:val>
                                            </p:tav>
                                          </p:tavLst>
                                        </p:anim>
                                        <p:anim calcmode="lin" valueType="num">
                                          <p:cBhvr>
                                            <p:cTn id="59" dur="750" fill="hold"/>
                                            <p:tgtEl>
                                              <p:spTgt spid="31"/>
                                            </p:tgtEl>
                                            <p:attrNameLst>
                                              <p:attrName>ppt_h</p:attrName>
                                            </p:attrNameLst>
                                          </p:cBhvr>
                                          <p:tavLst>
                                            <p:tav tm="0">
                                              <p:val>
                                                <p:strVal val="#ppt_h"/>
                                              </p:val>
                                            </p:tav>
                                            <p:tav tm="100000">
                                              <p:val>
                                                <p:strVal val="#ppt_h"/>
                                              </p:val>
                                            </p:tav>
                                          </p:tavLst>
                                        </p:anim>
                                        <p:animEffect transition="in" filter="fade">
                                          <p:cBhvr>
                                            <p:cTn id="60" dur="750"/>
                                            <p:tgtEl>
                                              <p:spTgt spid="31"/>
                                            </p:tgtEl>
                                          </p:cBhvr>
                                        </p:animEffect>
                                      </p:childTnLst>
                                    </p:cTn>
                                  </p:par>
                                  <p:par>
                                    <p:cTn id="61" presetID="53" presetClass="entr" presetSubtype="16" fill="hold" grpId="0" nodeType="withEffect">
                                      <p:stCondLst>
                                        <p:cond delay="75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Effect transition="in" filter="fade">
                                          <p:cBhvr>
                                            <p:cTn id="65" dur="500"/>
                                            <p:tgtEl>
                                              <p:spTgt spid="6"/>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animEffect transition="in" filter="fade">
                                          <p:cBhvr>
                                            <p:cTn id="70" dur="500"/>
                                            <p:tgtEl>
                                              <p:spTgt spid="10"/>
                                            </p:tgtEl>
                                          </p:cBhvr>
                                        </p:animEffect>
                                      </p:childTnLst>
                                    </p:cTn>
                                  </p:par>
                                  <p:par>
                                    <p:cTn id="71" presetID="53" presetClass="entr" presetSubtype="16" fill="hold" grpId="0" nodeType="withEffect">
                                      <p:stCondLst>
                                        <p:cond delay="75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fltVal val="0"/>
                                              </p:val>
                                            </p:tav>
                                            <p:tav tm="100000">
                                              <p:val>
                                                <p:strVal val="#ppt_w"/>
                                              </p:val>
                                            </p:tav>
                                          </p:tavLst>
                                        </p:anim>
                                        <p:anim calcmode="lin" valueType="num">
                                          <p:cBhvr>
                                            <p:cTn id="74" dur="500" fill="hold"/>
                                            <p:tgtEl>
                                              <p:spTgt spid="9"/>
                                            </p:tgtEl>
                                            <p:attrNameLst>
                                              <p:attrName>ppt_h</p:attrName>
                                            </p:attrNameLst>
                                          </p:cBhvr>
                                          <p:tavLst>
                                            <p:tav tm="0">
                                              <p:val>
                                                <p:fltVal val="0"/>
                                              </p:val>
                                            </p:tav>
                                            <p:tav tm="100000">
                                              <p:val>
                                                <p:strVal val="#ppt_h"/>
                                              </p:val>
                                            </p:tav>
                                          </p:tavLst>
                                        </p:anim>
                                        <p:animEffect transition="in" filter="fade">
                                          <p:cBhvr>
                                            <p:cTn id="75" dur="500"/>
                                            <p:tgtEl>
                                              <p:spTgt spid="9"/>
                                            </p:tgtEl>
                                          </p:cBhvr>
                                        </p:animEffect>
                                      </p:childTnLst>
                                    </p:cTn>
                                  </p:par>
                                  <p:par>
                                    <p:cTn id="76" presetID="53" presetClass="entr" presetSubtype="16" fill="hold" grpId="0" nodeType="withEffect">
                                      <p:stCondLst>
                                        <p:cond delay="10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par>
                                    <p:cTn id="81" presetID="53" presetClass="entr" presetSubtype="16" fill="hold" grpId="0" nodeType="withEffect">
                                      <p:stCondLst>
                                        <p:cond delay="75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ppt_w</p:attrName>
                                            </p:attrNameLst>
                                          </p:cBhvr>
                                          <p:tavLst>
                                            <p:tav tm="0">
                                              <p:val>
                                                <p:fltVal val="0"/>
                                              </p:val>
                                            </p:tav>
                                            <p:tav tm="100000">
                                              <p:val>
                                                <p:strVal val="#ppt_w"/>
                                              </p:val>
                                            </p:tav>
                                          </p:tavLst>
                                        </p:anim>
                                        <p:anim calcmode="lin" valueType="num">
                                          <p:cBhvr>
                                            <p:cTn id="84" dur="500" fill="hold"/>
                                            <p:tgtEl>
                                              <p:spTgt spid="15"/>
                                            </p:tgtEl>
                                            <p:attrNameLst>
                                              <p:attrName>ppt_h</p:attrName>
                                            </p:attrNameLst>
                                          </p:cBhvr>
                                          <p:tavLst>
                                            <p:tav tm="0">
                                              <p:val>
                                                <p:fltVal val="0"/>
                                              </p:val>
                                            </p:tav>
                                            <p:tav tm="100000">
                                              <p:val>
                                                <p:strVal val="#ppt_h"/>
                                              </p:val>
                                            </p:tav>
                                          </p:tavLst>
                                        </p:anim>
                                        <p:animEffect transition="in" filter="fade">
                                          <p:cBhvr>
                                            <p:cTn id="85" dur="500"/>
                                            <p:tgtEl>
                                              <p:spTgt spid="15"/>
                                            </p:tgtEl>
                                          </p:cBhvr>
                                        </p:animEffect>
                                      </p:childTnLst>
                                    </p:cTn>
                                  </p:par>
                                  <p:par>
                                    <p:cTn id="86" presetID="53" presetClass="entr" presetSubtype="16" fill="hold" grpId="0" nodeType="withEffect">
                                      <p:stCondLst>
                                        <p:cond delay="1000"/>
                                      </p:stCondLst>
                                      <p:childTnLst>
                                        <p:set>
                                          <p:cBhvr>
                                            <p:cTn id="87" dur="1" fill="hold">
                                              <p:stCondLst>
                                                <p:cond delay="0"/>
                                              </p:stCondLst>
                                            </p:cTn>
                                            <p:tgtEl>
                                              <p:spTgt spid="7"/>
                                            </p:tgtEl>
                                            <p:attrNameLst>
                                              <p:attrName>style.visibility</p:attrName>
                                            </p:attrNameLst>
                                          </p:cBhvr>
                                          <p:to>
                                            <p:strVal val="visible"/>
                                          </p:to>
                                        </p:set>
                                        <p:anim calcmode="lin" valueType="num">
                                          <p:cBhvr>
                                            <p:cTn id="88" dur="500" fill="hold"/>
                                            <p:tgtEl>
                                              <p:spTgt spid="7"/>
                                            </p:tgtEl>
                                            <p:attrNameLst>
                                              <p:attrName>ppt_w</p:attrName>
                                            </p:attrNameLst>
                                          </p:cBhvr>
                                          <p:tavLst>
                                            <p:tav tm="0">
                                              <p:val>
                                                <p:fltVal val="0"/>
                                              </p:val>
                                            </p:tav>
                                            <p:tav tm="100000">
                                              <p:val>
                                                <p:strVal val="#ppt_w"/>
                                              </p:val>
                                            </p:tav>
                                          </p:tavLst>
                                        </p:anim>
                                        <p:anim calcmode="lin" valueType="num">
                                          <p:cBhvr>
                                            <p:cTn id="89" dur="500" fill="hold"/>
                                            <p:tgtEl>
                                              <p:spTgt spid="7"/>
                                            </p:tgtEl>
                                            <p:attrNameLst>
                                              <p:attrName>ppt_h</p:attrName>
                                            </p:attrNameLst>
                                          </p:cBhvr>
                                          <p:tavLst>
                                            <p:tav tm="0">
                                              <p:val>
                                                <p:fltVal val="0"/>
                                              </p:val>
                                            </p:tav>
                                            <p:tav tm="100000">
                                              <p:val>
                                                <p:strVal val="#ppt_h"/>
                                              </p:val>
                                            </p:tav>
                                          </p:tavLst>
                                        </p:anim>
                                        <p:animEffect transition="in" filter="fade">
                                          <p:cBhvr>
                                            <p:cTn id="90" dur="500"/>
                                            <p:tgtEl>
                                              <p:spTgt spid="7"/>
                                            </p:tgtEl>
                                          </p:cBhvr>
                                        </p:animEffect>
                                      </p:childTnLst>
                                    </p:cTn>
                                  </p:par>
                                  <p:par>
                                    <p:cTn id="91" presetID="53" presetClass="entr" presetSubtype="16" fill="hold" grpId="0" nodeType="withEffect">
                                      <p:stCondLst>
                                        <p:cond delay="75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fltVal val="0"/>
                                              </p:val>
                                            </p:tav>
                                            <p:tav tm="100000">
                                              <p:val>
                                                <p:strVal val="#ppt_w"/>
                                              </p:val>
                                            </p:tav>
                                          </p:tavLst>
                                        </p:anim>
                                        <p:anim calcmode="lin" valueType="num">
                                          <p:cBhvr>
                                            <p:cTn id="94" dur="500" fill="hold"/>
                                            <p:tgtEl>
                                              <p:spTgt spid="12"/>
                                            </p:tgtEl>
                                            <p:attrNameLst>
                                              <p:attrName>ppt_h</p:attrName>
                                            </p:attrNameLst>
                                          </p:cBhvr>
                                          <p:tavLst>
                                            <p:tav tm="0">
                                              <p:val>
                                                <p:fltVal val="0"/>
                                              </p:val>
                                            </p:tav>
                                            <p:tav tm="100000">
                                              <p:val>
                                                <p:strVal val="#ppt_h"/>
                                              </p:val>
                                            </p:tav>
                                          </p:tavLst>
                                        </p:anim>
                                        <p:animEffect transition="in" filter="fade">
                                          <p:cBhvr>
                                            <p:cTn id="95" dur="500"/>
                                            <p:tgtEl>
                                              <p:spTgt spid="12"/>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16"/>
                                            </p:tgtEl>
                                            <p:attrNameLst>
                                              <p:attrName>style.visibility</p:attrName>
                                            </p:attrNameLst>
                                          </p:cBhvr>
                                          <p:to>
                                            <p:strVal val="visible"/>
                                          </p:to>
                                        </p:set>
                                        <p:anim calcmode="lin" valueType="num">
                                          <p:cBhvr>
                                            <p:cTn id="98" dur="500" fill="hold"/>
                                            <p:tgtEl>
                                              <p:spTgt spid="16"/>
                                            </p:tgtEl>
                                            <p:attrNameLst>
                                              <p:attrName>ppt_w</p:attrName>
                                            </p:attrNameLst>
                                          </p:cBhvr>
                                          <p:tavLst>
                                            <p:tav tm="0">
                                              <p:val>
                                                <p:fltVal val="0"/>
                                              </p:val>
                                            </p:tav>
                                            <p:tav tm="100000">
                                              <p:val>
                                                <p:strVal val="#ppt_w"/>
                                              </p:val>
                                            </p:tav>
                                          </p:tavLst>
                                        </p:anim>
                                        <p:anim calcmode="lin" valueType="num">
                                          <p:cBhvr>
                                            <p:cTn id="99" dur="500" fill="hold"/>
                                            <p:tgtEl>
                                              <p:spTgt spid="16"/>
                                            </p:tgtEl>
                                            <p:attrNameLst>
                                              <p:attrName>ppt_h</p:attrName>
                                            </p:attrNameLst>
                                          </p:cBhvr>
                                          <p:tavLst>
                                            <p:tav tm="0">
                                              <p:val>
                                                <p:fltVal val="0"/>
                                              </p:val>
                                            </p:tav>
                                            <p:tav tm="100000">
                                              <p:val>
                                                <p:strVal val="#ppt_h"/>
                                              </p:val>
                                            </p:tav>
                                          </p:tavLst>
                                        </p:anim>
                                        <p:animEffect transition="in" filter="fade">
                                          <p:cBhvr>
                                            <p:cTn id="100" dur="500"/>
                                            <p:tgtEl>
                                              <p:spTgt spid="16"/>
                                            </p:tgtEl>
                                          </p:cBhvr>
                                        </p:animEffect>
                                      </p:childTnLst>
                                    </p:cTn>
                                  </p:par>
                                  <p:par>
                                    <p:cTn id="101" presetID="53" presetClass="entr" presetSubtype="16" fill="hold" grpId="0" nodeType="withEffect">
                                      <p:stCondLst>
                                        <p:cond delay="750"/>
                                      </p:stCondLst>
                                      <p:childTnLst>
                                        <p:set>
                                          <p:cBhvr>
                                            <p:cTn id="102" dur="1" fill="hold">
                                              <p:stCondLst>
                                                <p:cond delay="0"/>
                                              </p:stCondLst>
                                            </p:cTn>
                                            <p:tgtEl>
                                              <p:spTgt spid="8"/>
                                            </p:tgtEl>
                                            <p:attrNameLst>
                                              <p:attrName>style.visibility</p:attrName>
                                            </p:attrNameLst>
                                          </p:cBhvr>
                                          <p:to>
                                            <p:strVal val="visible"/>
                                          </p:to>
                                        </p:set>
                                        <p:anim calcmode="lin" valueType="num">
                                          <p:cBhvr>
                                            <p:cTn id="103" dur="500" fill="hold"/>
                                            <p:tgtEl>
                                              <p:spTgt spid="8"/>
                                            </p:tgtEl>
                                            <p:attrNameLst>
                                              <p:attrName>ppt_w</p:attrName>
                                            </p:attrNameLst>
                                          </p:cBhvr>
                                          <p:tavLst>
                                            <p:tav tm="0">
                                              <p:val>
                                                <p:fltVal val="0"/>
                                              </p:val>
                                            </p:tav>
                                            <p:tav tm="100000">
                                              <p:val>
                                                <p:strVal val="#ppt_w"/>
                                              </p:val>
                                            </p:tav>
                                          </p:tavLst>
                                        </p:anim>
                                        <p:anim calcmode="lin" valueType="num">
                                          <p:cBhvr>
                                            <p:cTn id="104" dur="500" fill="hold"/>
                                            <p:tgtEl>
                                              <p:spTgt spid="8"/>
                                            </p:tgtEl>
                                            <p:attrNameLst>
                                              <p:attrName>ppt_h</p:attrName>
                                            </p:attrNameLst>
                                          </p:cBhvr>
                                          <p:tavLst>
                                            <p:tav tm="0">
                                              <p:val>
                                                <p:fltVal val="0"/>
                                              </p:val>
                                            </p:tav>
                                            <p:tav tm="100000">
                                              <p:val>
                                                <p:strVal val="#ppt_h"/>
                                              </p:val>
                                            </p:tav>
                                          </p:tavLst>
                                        </p:anim>
                                        <p:animEffect transition="in" filter="fade">
                                          <p:cBhvr>
                                            <p:cTn id="105" dur="500"/>
                                            <p:tgtEl>
                                              <p:spTgt spid="8"/>
                                            </p:tgtEl>
                                          </p:cBhvr>
                                        </p:animEffect>
                                      </p:childTnLst>
                                    </p:cTn>
                                  </p:par>
                                  <p:par>
                                    <p:cTn id="106" presetID="53" presetClass="entr" presetSubtype="16" fill="hold" grpId="0" nodeType="withEffect">
                                      <p:stCondLst>
                                        <p:cond delay="10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500" fill="hold"/>
                                            <p:tgtEl>
                                              <p:spTgt spid="13"/>
                                            </p:tgtEl>
                                            <p:attrNameLst>
                                              <p:attrName>ppt_w</p:attrName>
                                            </p:attrNameLst>
                                          </p:cBhvr>
                                          <p:tavLst>
                                            <p:tav tm="0">
                                              <p:val>
                                                <p:fltVal val="0"/>
                                              </p:val>
                                            </p:tav>
                                            <p:tav tm="100000">
                                              <p:val>
                                                <p:strVal val="#ppt_w"/>
                                              </p:val>
                                            </p:tav>
                                          </p:tavLst>
                                        </p:anim>
                                        <p:anim calcmode="lin" valueType="num">
                                          <p:cBhvr>
                                            <p:cTn id="109" dur="500" fill="hold"/>
                                            <p:tgtEl>
                                              <p:spTgt spid="13"/>
                                            </p:tgtEl>
                                            <p:attrNameLst>
                                              <p:attrName>ppt_h</p:attrName>
                                            </p:attrNameLst>
                                          </p:cBhvr>
                                          <p:tavLst>
                                            <p:tav tm="0">
                                              <p:val>
                                                <p:fltVal val="0"/>
                                              </p:val>
                                            </p:tav>
                                            <p:tav tm="100000">
                                              <p:val>
                                                <p:strVal val="#ppt_h"/>
                                              </p:val>
                                            </p:tav>
                                          </p:tavLst>
                                        </p:anim>
                                        <p:animEffect transition="in" filter="fade">
                                          <p:cBhvr>
                                            <p:cTn id="110" dur="500"/>
                                            <p:tgtEl>
                                              <p:spTgt spid="13"/>
                                            </p:tgtEl>
                                          </p:cBhvr>
                                        </p:animEffect>
                                      </p:childTnLst>
                                    </p:cTn>
                                  </p:par>
                                  <p:par>
                                    <p:cTn id="111" presetID="53" presetClass="entr" presetSubtype="16" fill="hold" grpId="0" nodeType="withEffect">
                                      <p:stCondLst>
                                        <p:cond delay="750"/>
                                      </p:stCondLst>
                                      <p:childTnLst>
                                        <p:set>
                                          <p:cBhvr>
                                            <p:cTn id="112" dur="1" fill="hold">
                                              <p:stCondLst>
                                                <p:cond delay="0"/>
                                              </p:stCondLst>
                                            </p:cTn>
                                            <p:tgtEl>
                                              <p:spTgt spid="11"/>
                                            </p:tgtEl>
                                            <p:attrNameLst>
                                              <p:attrName>style.visibility</p:attrName>
                                            </p:attrNameLst>
                                          </p:cBhvr>
                                          <p:to>
                                            <p:strVal val="visible"/>
                                          </p:to>
                                        </p:set>
                                        <p:anim calcmode="lin" valueType="num">
                                          <p:cBhvr>
                                            <p:cTn id="113" dur="500" fill="hold"/>
                                            <p:tgtEl>
                                              <p:spTgt spid="11"/>
                                            </p:tgtEl>
                                            <p:attrNameLst>
                                              <p:attrName>ppt_w</p:attrName>
                                            </p:attrNameLst>
                                          </p:cBhvr>
                                          <p:tavLst>
                                            <p:tav tm="0">
                                              <p:val>
                                                <p:fltVal val="0"/>
                                              </p:val>
                                            </p:tav>
                                            <p:tav tm="100000">
                                              <p:val>
                                                <p:strVal val="#ppt_w"/>
                                              </p:val>
                                            </p:tav>
                                          </p:tavLst>
                                        </p:anim>
                                        <p:anim calcmode="lin" valueType="num">
                                          <p:cBhvr>
                                            <p:cTn id="114" dur="500" fill="hold"/>
                                            <p:tgtEl>
                                              <p:spTgt spid="11"/>
                                            </p:tgtEl>
                                            <p:attrNameLst>
                                              <p:attrName>ppt_h</p:attrName>
                                            </p:attrNameLst>
                                          </p:cBhvr>
                                          <p:tavLst>
                                            <p:tav tm="0">
                                              <p:val>
                                                <p:fltVal val="0"/>
                                              </p:val>
                                            </p:tav>
                                            <p:tav tm="100000">
                                              <p:val>
                                                <p:strVal val="#ppt_h"/>
                                              </p:val>
                                            </p:tav>
                                          </p:tavLst>
                                        </p:anim>
                                        <p:animEffect transition="in" filter="fade">
                                          <p:cBhvr>
                                            <p:cTn id="115" dur="500"/>
                                            <p:tgtEl>
                                              <p:spTgt spid="11"/>
                                            </p:tgtEl>
                                          </p:cBhvr>
                                        </p:animEffect>
                                      </p:childTnLst>
                                    </p:cTn>
                                  </p:par>
                                  <p:par>
                                    <p:cTn id="116" presetID="41" presetClass="entr" presetSubtype="0" fill="hold" grpId="0" nodeType="withEffect">
                                      <p:stCondLst>
                                        <p:cond delay="1750"/>
                                      </p:stCondLst>
                                      <p:iterate type="lt">
                                        <p:tmPct val="10000"/>
                                      </p:iterate>
                                      <p:childTnLst>
                                        <p:set>
                                          <p:cBhvr>
                                            <p:cTn id="117" dur="1" fill="hold">
                                              <p:stCondLst>
                                                <p:cond delay="0"/>
                                              </p:stCondLst>
                                            </p:cTn>
                                            <p:tgtEl>
                                              <p:spTgt spid="34"/>
                                            </p:tgtEl>
                                            <p:attrNameLst>
                                              <p:attrName>style.visibility</p:attrName>
                                            </p:attrNameLst>
                                          </p:cBhvr>
                                          <p:to>
                                            <p:strVal val="visible"/>
                                          </p:to>
                                        </p:set>
                                        <p:anim calcmode="lin" valueType="num">
                                          <p:cBhvr>
                                            <p:cTn id="118"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34"/>
                                            </p:tgtEl>
                                            <p:attrNameLst>
                                              <p:attrName>ppt_y</p:attrName>
                                            </p:attrNameLst>
                                          </p:cBhvr>
                                          <p:tavLst>
                                            <p:tav tm="0">
                                              <p:val>
                                                <p:strVal val="#ppt_y"/>
                                              </p:val>
                                            </p:tav>
                                            <p:tav tm="100000">
                                              <p:val>
                                                <p:strVal val="#ppt_y"/>
                                              </p:val>
                                            </p:tav>
                                          </p:tavLst>
                                        </p:anim>
                                        <p:anim calcmode="lin" valueType="num">
                                          <p:cBhvr>
                                            <p:cTn id="120"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500" tmFilter="0,0; .5, 1; 1, 1"/>
                                            <p:tgtEl>
                                              <p:spTgt spid="34"/>
                                            </p:tgtEl>
                                          </p:cBhvr>
                                        </p:animEffect>
                                      </p:childTnLst>
                                    </p:cTn>
                                  </p:par>
                                  <p:par>
                                    <p:cTn id="123" presetID="42" presetClass="entr" presetSubtype="0" fill="hold" grpId="0" nodeType="withEffect">
                                      <p:stCondLst>
                                        <p:cond delay="200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1000"/>
                                            <p:tgtEl>
                                              <p:spTgt spid="35"/>
                                            </p:tgtEl>
                                          </p:cBhvr>
                                        </p:animEffect>
                                        <p:anim calcmode="lin" valueType="num">
                                          <p:cBhvr>
                                            <p:cTn id="126" dur="1000" fill="hold"/>
                                            <p:tgtEl>
                                              <p:spTgt spid="35"/>
                                            </p:tgtEl>
                                            <p:attrNameLst>
                                              <p:attrName>ppt_x</p:attrName>
                                            </p:attrNameLst>
                                          </p:cBhvr>
                                          <p:tavLst>
                                            <p:tav tm="0">
                                              <p:val>
                                                <p:strVal val="#ppt_x"/>
                                              </p:val>
                                            </p:tav>
                                            <p:tav tm="100000">
                                              <p:val>
                                                <p:strVal val="#ppt_x"/>
                                              </p:val>
                                            </p:tav>
                                          </p:tavLst>
                                        </p:anim>
                                        <p:anim calcmode="lin" valueType="num">
                                          <p:cBhvr>
                                            <p:cTn id="127" dur="1000" fill="hold"/>
                                            <p:tgtEl>
                                              <p:spTgt spid="35"/>
                                            </p:tgtEl>
                                            <p:attrNameLst>
                                              <p:attrName>ppt_y</p:attrName>
                                            </p:attrNameLst>
                                          </p:cBhvr>
                                          <p:tavLst>
                                            <p:tav tm="0">
                                              <p:val>
                                                <p:strVal val="#ppt_y+.1"/>
                                              </p:val>
                                            </p:tav>
                                            <p:tav tm="100000">
                                              <p:val>
                                                <p:strVal val="#ppt_y"/>
                                              </p:val>
                                            </p:tav>
                                          </p:tavLst>
                                        </p:anim>
                                      </p:childTnLst>
                                    </p:cTn>
                                  </p:par>
                                </p:childTnLst>
                              </p:cTn>
                            </p:par>
                            <p:par>
                              <p:cTn id="128" fill="hold">
                                <p:stCondLst>
                                  <p:cond delay="0"/>
                                </p:stCondLst>
                                <p:childTnLst>
                                  <p:par>
                                    <p:cTn id="129" presetID="2" presetClass="entr" presetSubtype="4" fill="hold" nodeType="after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ppt_x"/>
                                              </p:val>
                                            </p:tav>
                                            <p:tav tm="100000">
                                              <p:val>
                                                <p:strVal val="#ppt_x"/>
                                              </p:val>
                                            </p:tav>
                                          </p:tavLst>
                                        </p:anim>
                                        <p:anim calcmode="lin" valueType="num">
                                          <p:cBhvr additive="base">
                                            <p:cTn id="1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3" repeatCount="indefinite" fill="hold" display="0">
                      <p:stCondLst>
                        <p:cond delay="indefinite"/>
                      </p:stCondLst>
                      <p:endCondLst>
                        <p:cond evt="onStopAudio" delay="0">
                          <p:tgtEl>
                            <p:sldTgt/>
                          </p:tgtEl>
                        </p:cond>
                      </p:endCondLst>
                    </p:cTn>
                    <p:tgtEl>
                      <p:spTgt spid="37"/>
                    </p:tgtEl>
                  </p:cMediaNode>
                </p:audio>
              </p:childTnLst>
            </p:cTn>
          </p:par>
        </p:tnLst>
        <p:bldLst>
          <p:bldP spid="2"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4" grpId="0"/>
          <p:bldP spid="35" grpId="0"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1"/>
          <p:cNvSpPr txBox="1"/>
          <p:nvPr/>
        </p:nvSpPr>
        <p:spPr>
          <a:xfrm>
            <a:off x="1636808" y="61953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2.2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评价指标</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2" name="图片 1"/>
          <p:cNvPicPr>
            <a:picLocks noChangeAspect="1"/>
          </p:cNvPicPr>
          <p:nvPr/>
        </p:nvPicPr>
        <p:blipFill>
          <a:blip r:embed="rId1"/>
          <a:stretch>
            <a:fillRect/>
          </a:stretch>
        </p:blipFill>
        <p:spPr>
          <a:xfrm>
            <a:off x="462280" y="1625600"/>
            <a:ext cx="10915650" cy="4381500"/>
          </a:xfrm>
          <a:prstGeom prst="rect">
            <a:avLst/>
          </a:prstGeom>
        </p:spPr>
      </p:pic>
      <p:sp>
        <p:nvSpPr>
          <p:cNvPr id="36" name="文本框 35"/>
          <p:cNvSpPr txBox="1"/>
          <p:nvPr/>
        </p:nvSpPr>
        <p:spPr>
          <a:xfrm>
            <a:off x="11212830" y="344170"/>
            <a:ext cx="555625" cy="368300"/>
          </a:xfrm>
          <a:prstGeom prst="rect">
            <a:avLst/>
          </a:prstGeom>
          <a:noFill/>
        </p:spPr>
        <p:txBody>
          <a:bodyPr wrap="none" rtlCol="0">
            <a:spAutoFit/>
          </a:bodyPr>
          <a:p>
            <a:r>
              <a:rPr lang="en-US" altLang="zh-CN"/>
              <a:t>9/24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4"/>
                                        </p:tgtEl>
                                        <p:attrNameLst>
                                          <p:attrName>ppt_y</p:attrName>
                                        </p:attrNameLst>
                                      </p:cBhvr>
                                      <p:tavLst>
                                        <p:tav tm="0">
                                          <p:val>
                                            <p:strVal val="#ppt_y"/>
                                          </p:val>
                                        </p:tav>
                                        <p:tav tm="100000">
                                          <p:val>
                                            <p:strVal val="#ppt_y"/>
                                          </p:val>
                                        </p:tav>
                                      </p:tavLst>
                                    </p:anim>
                                    <p:anim calcmode="lin" valueType="num">
                                      <p:cBhvr>
                                        <p:cTn id="9"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3" name="矩形 12"/>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4" name="矩形 13"/>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5" name="矩形 14"/>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6" name="矩形 15"/>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7" name="矩形 16"/>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8" name="矩形 17"/>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9" name="矩形 18"/>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0" name="矩形 19"/>
          <p:cNvSpPr/>
          <p:nvPr/>
        </p:nvSpPr>
        <p:spPr>
          <a:xfrm rot="2700000">
            <a:off x="9760723" y="5009230"/>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21" name="组合 20"/>
          <p:cNvGrpSpPr/>
          <p:nvPr/>
        </p:nvGrpSpPr>
        <p:grpSpPr>
          <a:xfrm>
            <a:off x="4950503" y="1066131"/>
            <a:ext cx="2195030" cy="1945443"/>
            <a:chOff x="3295850" y="2263222"/>
            <a:chExt cx="2643765" cy="2343151"/>
          </a:xfrm>
        </p:grpSpPr>
        <p:sp>
          <p:nvSpPr>
            <p:cNvPr id="2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3" name="Freeform 5"/>
            <p:cNvSpPr/>
            <p:nvPr/>
          </p:nvSpPr>
          <p:spPr bwMode="auto">
            <a:xfrm rot="10800000">
              <a:off x="3589409" y="2523401"/>
              <a:ext cx="2056649"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grpSp>
      <p:sp>
        <p:nvSpPr>
          <p:cNvPr id="24" name="文本框 32"/>
          <p:cNvSpPr txBox="1"/>
          <p:nvPr/>
        </p:nvSpPr>
        <p:spPr>
          <a:xfrm>
            <a:off x="5468931" y="1453202"/>
            <a:ext cx="1158173" cy="1200329"/>
          </a:xfrm>
          <a:prstGeom prst="rect">
            <a:avLst/>
          </a:prstGeom>
          <a:noFill/>
        </p:spPr>
        <p:txBody>
          <a:bodyPr wrap="square" rtlCol="0">
            <a:spAutoFit/>
          </a:bodyPr>
          <a:lstStyle/>
          <a:p>
            <a:pPr algn="ctr"/>
            <a:r>
              <a:rPr lang="en-US" altLang="zh-CN" sz="7200" dirty="0" smtClean="0">
                <a:solidFill>
                  <a:schemeClr val="bg1"/>
                </a:solidFill>
                <a:latin typeface="+mj-lt"/>
                <a:ea typeface="微软雅黑" panose="020B0503020204020204" charset="-122"/>
              </a:rPr>
              <a:t>03</a:t>
            </a:r>
            <a:endParaRPr lang="zh-CN" altLang="en-US" sz="7200" dirty="0">
              <a:solidFill>
                <a:schemeClr val="bg1"/>
              </a:solidFill>
              <a:latin typeface="+mj-lt"/>
              <a:ea typeface="微软雅黑" panose="020B0503020204020204" charset="-122"/>
            </a:endParaRPr>
          </a:p>
        </p:txBody>
      </p:sp>
      <p:sp>
        <p:nvSpPr>
          <p:cNvPr id="26" name="TextBox 13"/>
          <p:cNvSpPr txBox="1"/>
          <p:nvPr/>
        </p:nvSpPr>
        <p:spPr>
          <a:xfrm>
            <a:off x="4094291" y="5081877"/>
            <a:ext cx="1110629" cy="275590"/>
          </a:xfrm>
          <a:prstGeom prst="rect">
            <a:avLst/>
          </a:prstGeom>
          <a:noFill/>
        </p:spPr>
        <p:txBody>
          <a:bodyPr wrap="square" rtlCol="0">
            <a:spAutoFit/>
          </a:bodyPr>
          <a:lstStyle/>
          <a:p>
            <a:r>
              <a:rPr lang="zh-CN" altLang="en-US" sz="1200" dirty="0" smtClean="0">
                <a:solidFill>
                  <a:schemeClr val="tx1">
                    <a:lumMod val="75000"/>
                    <a:lumOff val="25000"/>
                  </a:schemeClr>
                </a:solidFill>
                <a:latin typeface="方正黑体简体" panose="02010601030101010101" pitchFamily="2" charset="-122"/>
                <a:ea typeface="方正黑体简体" panose="02010601030101010101" pitchFamily="2" charset="-122"/>
              </a:rPr>
              <a:t>迁移学习</a:t>
            </a:r>
            <a:endParaRPr lang="zh-CN" altLang="en-US" sz="1200" dirty="0" smtClean="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7" name="TextBox 14"/>
          <p:cNvSpPr txBox="1"/>
          <p:nvPr/>
        </p:nvSpPr>
        <p:spPr>
          <a:xfrm>
            <a:off x="5093990" y="5081877"/>
            <a:ext cx="1074401" cy="275590"/>
          </a:xfrm>
          <a:prstGeom prst="rect">
            <a:avLst/>
          </a:prstGeom>
          <a:noFill/>
        </p:spPr>
        <p:txBody>
          <a:bodyPr wrap="square" rtlCol="0">
            <a:spAutoFit/>
          </a:bodyPr>
          <a:lstStyle/>
          <a:p>
            <a:r>
              <a:rPr lang="en-US" altLang="zh-CN" sz="1200" dirty="0">
                <a:solidFill>
                  <a:schemeClr val="tx1">
                    <a:lumMod val="75000"/>
                    <a:lumOff val="25000"/>
                  </a:schemeClr>
                </a:solidFill>
                <a:latin typeface="方正黑体简体" panose="02010601030101010101" pitchFamily="2" charset="-122"/>
                <a:ea typeface="方正黑体简体" panose="02010601030101010101" pitchFamily="2" charset="-122"/>
              </a:rPr>
              <a:t>PaddleHub</a:t>
            </a:r>
            <a:endParaRPr lang="en-US" altLang="zh-CN" sz="12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8" name="TextBox 15"/>
          <p:cNvSpPr txBox="1"/>
          <p:nvPr/>
        </p:nvSpPr>
        <p:spPr>
          <a:xfrm>
            <a:off x="6261721" y="5081877"/>
            <a:ext cx="1444663" cy="275590"/>
          </a:xfrm>
          <a:prstGeom prst="rect">
            <a:avLst/>
          </a:prstGeom>
          <a:noFill/>
        </p:spPr>
        <p:txBody>
          <a:bodyPr wrap="square" rtlCol="0">
            <a:spAutoFit/>
          </a:bodyPr>
          <a:lstStyle/>
          <a:p>
            <a:r>
              <a:rPr lang="zh-CN" altLang="en-US" sz="1200" dirty="0">
                <a:solidFill>
                  <a:schemeClr val="tx1">
                    <a:lumMod val="75000"/>
                    <a:lumOff val="25000"/>
                  </a:schemeClr>
                </a:solidFill>
                <a:latin typeface="方正黑体简体" panose="02010601030101010101" pitchFamily="2" charset="-122"/>
                <a:ea typeface="方正黑体简体" panose="02010601030101010101" pitchFamily="2" charset="-122"/>
              </a:rPr>
              <a:t>迁移学习流程</a:t>
            </a:r>
            <a:endParaRPr lang="zh-CN" altLang="en-US" sz="12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0" name="Freeform 16"/>
          <p:cNvSpPr/>
          <p:nvPr/>
        </p:nvSpPr>
        <p:spPr bwMode="auto">
          <a:xfrm>
            <a:off x="6106605" y="5162899"/>
            <a:ext cx="142422" cy="114955"/>
          </a:xfrm>
          <a:custGeom>
            <a:avLst/>
            <a:gdLst>
              <a:gd name="T0" fmla="*/ 618 w 618"/>
              <a:gd name="T1" fmla="*/ 248 h 497"/>
              <a:gd name="T2" fmla="*/ 369 w 618"/>
              <a:gd name="T3" fmla="*/ 0 h 497"/>
              <a:gd name="T4" fmla="*/ 182 w 618"/>
              <a:gd name="T5" fmla="*/ 0 h 497"/>
              <a:gd name="T6" fmla="*/ 364 w 618"/>
              <a:gd name="T7" fmla="*/ 182 h 497"/>
              <a:gd name="T8" fmla="*/ 0 w 618"/>
              <a:gd name="T9" fmla="*/ 182 h 497"/>
              <a:gd name="T10" fmla="*/ 0 w 618"/>
              <a:gd name="T11" fmla="*/ 315 h 497"/>
              <a:gd name="T12" fmla="*/ 364 w 618"/>
              <a:gd name="T13" fmla="*/ 315 h 497"/>
              <a:gd name="T14" fmla="*/ 182 w 618"/>
              <a:gd name="T15" fmla="*/ 497 h 497"/>
              <a:gd name="T16" fmla="*/ 369 w 618"/>
              <a:gd name="T17" fmla="*/ 497 h 497"/>
              <a:gd name="T18" fmla="*/ 618 w 618"/>
              <a:gd name="T19"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497">
                <a:moveTo>
                  <a:pt x="618" y="248"/>
                </a:moveTo>
                <a:lnTo>
                  <a:pt x="369" y="0"/>
                </a:lnTo>
                <a:lnTo>
                  <a:pt x="182" y="0"/>
                </a:lnTo>
                <a:lnTo>
                  <a:pt x="364" y="182"/>
                </a:lnTo>
                <a:lnTo>
                  <a:pt x="0" y="182"/>
                </a:lnTo>
                <a:lnTo>
                  <a:pt x="0" y="315"/>
                </a:lnTo>
                <a:lnTo>
                  <a:pt x="364" y="315"/>
                </a:lnTo>
                <a:lnTo>
                  <a:pt x="182" y="497"/>
                </a:lnTo>
                <a:lnTo>
                  <a:pt x="369" y="497"/>
                </a:lnTo>
                <a:lnTo>
                  <a:pt x="618" y="248"/>
                </a:lnTo>
                <a:close/>
              </a:path>
            </a:pathLst>
          </a:custGeom>
          <a:solidFill>
            <a:srgbClr val="090F1A"/>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1" name="Freeform 16"/>
          <p:cNvSpPr/>
          <p:nvPr/>
        </p:nvSpPr>
        <p:spPr bwMode="auto">
          <a:xfrm>
            <a:off x="4957924" y="5162899"/>
            <a:ext cx="142422" cy="114955"/>
          </a:xfrm>
          <a:custGeom>
            <a:avLst/>
            <a:gdLst>
              <a:gd name="T0" fmla="*/ 618 w 618"/>
              <a:gd name="T1" fmla="*/ 248 h 497"/>
              <a:gd name="T2" fmla="*/ 369 w 618"/>
              <a:gd name="T3" fmla="*/ 0 h 497"/>
              <a:gd name="T4" fmla="*/ 182 w 618"/>
              <a:gd name="T5" fmla="*/ 0 h 497"/>
              <a:gd name="T6" fmla="*/ 364 w 618"/>
              <a:gd name="T7" fmla="*/ 182 h 497"/>
              <a:gd name="T8" fmla="*/ 0 w 618"/>
              <a:gd name="T9" fmla="*/ 182 h 497"/>
              <a:gd name="T10" fmla="*/ 0 w 618"/>
              <a:gd name="T11" fmla="*/ 315 h 497"/>
              <a:gd name="T12" fmla="*/ 364 w 618"/>
              <a:gd name="T13" fmla="*/ 315 h 497"/>
              <a:gd name="T14" fmla="*/ 182 w 618"/>
              <a:gd name="T15" fmla="*/ 497 h 497"/>
              <a:gd name="T16" fmla="*/ 369 w 618"/>
              <a:gd name="T17" fmla="*/ 497 h 497"/>
              <a:gd name="T18" fmla="*/ 618 w 618"/>
              <a:gd name="T19"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497">
                <a:moveTo>
                  <a:pt x="618" y="248"/>
                </a:moveTo>
                <a:lnTo>
                  <a:pt x="369" y="0"/>
                </a:lnTo>
                <a:lnTo>
                  <a:pt x="182" y="0"/>
                </a:lnTo>
                <a:lnTo>
                  <a:pt x="364" y="182"/>
                </a:lnTo>
                <a:lnTo>
                  <a:pt x="0" y="182"/>
                </a:lnTo>
                <a:lnTo>
                  <a:pt x="0" y="315"/>
                </a:lnTo>
                <a:lnTo>
                  <a:pt x="364" y="315"/>
                </a:lnTo>
                <a:lnTo>
                  <a:pt x="182" y="497"/>
                </a:lnTo>
                <a:lnTo>
                  <a:pt x="369" y="497"/>
                </a:lnTo>
                <a:lnTo>
                  <a:pt x="618" y="248"/>
                </a:lnTo>
                <a:close/>
              </a:path>
            </a:pathLst>
          </a:custGeom>
          <a:solidFill>
            <a:srgbClr val="090F1A"/>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cxnSp>
        <p:nvCxnSpPr>
          <p:cNvPr id="32" name="直接连接符 31"/>
          <p:cNvCxnSpPr/>
          <p:nvPr/>
        </p:nvCxnSpPr>
        <p:spPr>
          <a:xfrm>
            <a:off x="3359638" y="4891239"/>
            <a:ext cx="546135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15"/>
          <p:cNvSpPr txBox="1"/>
          <p:nvPr/>
        </p:nvSpPr>
        <p:spPr>
          <a:xfrm>
            <a:off x="7539316" y="5081877"/>
            <a:ext cx="1444663" cy="275590"/>
          </a:xfrm>
          <a:prstGeom prst="rect">
            <a:avLst/>
          </a:prstGeom>
          <a:noFill/>
        </p:spPr>
        <p:txBody>
          <a:bodyPr wrap="square" rtlCol="0">
            <a:spAutoFit/>
          </a:bodyPr>
          <a:lstStyle/>
          <a:p>
            <a:r>
              <a:rPr lang="en-US" altLang="zh-CN" sz="1200" dirty="0" smtClean="0">
                <a:solidFill>
                  <a:schemeClr val="tx1">
                    <a:lumMod val="75000"/>
                    <a:lumOff val="25000"/>
                  </a:schemeClr>
                </a:solidFill>
                <a:latin typeface="方正黑体简体" panose="02010601030101010101" pitchFamily="2" charset="-122"/>
                <a:ea typeface="方正黑体简体" panose="02010601030101010101" pitchFamily="2" charset="-122"/>
              </a:rPr>
              <a:t>ERNIE</a:t>
            </a:r>
            <a:r>
              <a:rPr lang="zh-CN" altLang="en-US" sz="1200" dirty="0" smtClean="0">
                <a:solidFill>
                  <a:schemeClr val="tx1">
                    <a:lumMod val="75000"/>
                    <a:lumOff val="25000"/>
                  </a:schemeClr>
                </a:solidFill>
                <a:latin typeface="方正黑体简体" panose="02010601030101010101" pitchFamily="2" charset="-122"/>
                <a:ea typeface="方正黑体简体" panose="02010601030101010101" pitchFamily="2" charset="-122"/>
              </a:rPr>
              <a:t>模型</a:t>
            </a:r>
            <a:endParaRPr lang="zh-CN" altLang="en-US" sz="1200" dirty="0" smtClean="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4" name="Freeform 16"/>
          <p:cNvSpPr/>
          <p:nvPr/>
        </p:nvSpPr>
        <p:spPr bwMode="auto">
          <a:xfrm>
            <a:off x="7450875" y="5162899"/>
            <a:ext cx="142422" cy="114955"/>
          </a:xfrm>
          <a:custGeom>
            <a:avLst/>
            <a:gdLst>
              <a:gd name="T0" fmla="*/ 618 w 618"/>
              <a:gd name="T1" fmla="*/ 248 h 497"/>
              <a:gd name="T2" fmla="*/ 369 w 618"/>
              <a:gd name="T3" fmla="*/ 0 h 497"/>
              <a:gd name="T4" fmla="*/ 182 w 618"/>
              <a:gd name="T5" fmla="*/ 0 h 497"/>
              <a:gd name="T6" fmla="*/ 364 w 618"/>
              <a:gd name="T7" fmla="*/ 182 h 497"/>
              <a:gd name="T8" fmla="*/ 0 w 618"/>
              <a:gd name="T9" fmla="*/ 182 h 497"/>
              <a:gd name="T10" fmla="*/ 0 w 618"/>
              <a:gd name="T11" fmla="*/ 315 h 497"/>
              <a:gd name="T12" fmla="*/ 364 w 618"/>
              <a:gd name="T13" fmla="*/ 315 h 497"/>
              <a:gd name="T14" fmla="*/ 182 w 618"/>
              <a:gd name="T15" fmla="*/ 497 h 497"/>
              <a:gd name="T16" fmla="*/ 369 w 618"/>
              <a:gd name="T17" fmla="*/ 497 h 497"/>
              <a:gd name="T18" fmla="*/ 618 w 618"/>
              <a:gd name="T19"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497">
                <a:moveTo>
                  <a:pt x="618" y="248"/>
                </a:moveTo>
                <a:lnTo>
                  <a:pt x="369" y="0"/>
                </a:lnTo>
                <a:lnTo>
                  <a:pt x="182" y="0"/>
                </a:lnTo>
                <a:lnTo>
                  <a:pt x="364" y="182"/>
                </a:lnTo>
                <a:lnTo>
                  <a:pt x="0" y="182"/>
                </a:lnTo>
                <a:lnTo>
                  <a:pt x="0" y="315"/>
                </a:lnTo>
                <a:lnTo>
                  <a:pt x="364" y="315"/>
                </a:lnTo>
                <a:lnTo>
                  <a:pt x="182" y="497"/>
                </a:lnTo>
                <a:lnTo>
                  <a:pt x="369" y="497"/>
                </a:lnTo>
                <a:lnTo>
                  <a:pt x="618" y="248"/>
                </a:lnTo>
                <a:close/>
              </a:path>
            </a:pathLst>
          </a:custGeom>
          <a:solidFill>
            <a:srgbClr val="090F1A"/>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5" name="文本框 34"/>
          <p:cNvSpPr txBox="1"/>
          <p:nvPr/>
        </p:nvSpPr>
        <p:spPr>
          <a:xfrm>
            <a:off x="4627278" y="3277887"/>
            <a:ext cx="2926080" cy="922020"/>
          </a:xfrm>
          <a:prstGeom prst="rect">
            <a:avLst/>
          </a:prstGeom>
          <a:noFill/>
        </p:spPr>
        <p:txBody>
          <a:bodyPr wrap="none" rtlCol="0">
            <a:spAutoFit/>
          </a:bodyPr>
          <a:lstStyle/>
          <a:p>
            <a:pPr algn="ctr"/>
            <a:r>
              <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实现思路</a:t>
            </a:r>
            <a:endPar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endParaRPr>
          </a:p>
        </p:txBody>
      </p:sp>
      <p:sp>
        <p:nvSpPr>
          <p:cNvPr id="37" name="椭圆 36"/>
          <p:cNvSpPr/>
          <p:nvPr/>
        </p:nvSpPr>
        <p:spPr>
          <a:xfrm flipV="1">
            <a:off x="9117169" y="2376660"/>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9" name="椭圆 38"/>
          <p:cNvSpPr/>
          <p:nvPr/>
        </p:nvSpPr>
        <p:spPr>
          <a:xfrm flipV="1">
            <a:off x="8269760" y="2301748"/>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0" name="椭圆 39"/>
          <p:cNvSpPr/>
          <p:nvPr/>
        </p:nvSpPr>
        <p:spPr>
          <a:xfrm flipV="1">
            <a:off x="7869937" y="1594704"/>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1" name="椭圆 40"/>
          <p:cNvSpPr/>
          <p:nvPr/>
        </p:nvSpPr>
        <p:spPr>
          <a:xfrm flipV="1">
            <a:off x="3040835" y="2329965"/>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2" name="椭圆 41"/>
          <p:cNvSpPr/>
          <p:nvPr/>
        </p:nvSpPr>
        <p:spPr>
          <a:xfrm flipV="1">
            <a:off x="3778916" y="2287501"/>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3" name="椭圆 42"/>
          <p:cNvSpPr/>
          <p:nvPr/>
        </p:nvSpPr>
        <p:spPr>
          <a:xfrm flipV="1">
            <a:off x="3604314" y="1677248"/>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4" name="椭圆 43"/>
          <p:cNvSpPr/>
          <p:nvPr/>
        </p:nvSpPr>
        <p:spPr>
          <a:xfrm flipV="1">
            <a:off x="4804083" y="2713658"/>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5" name="椭圆 44"/>
          <p:cNvSpPr/>
          <p:nvPr/>
        </p:nvSpPr>
        <p:spPr>
          <a:xfrm flipV="1">
            <a:off x="6965002" y="104400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6" name="椭圆 45"/>
          <p:cNvSpPr/>
          <p:nvPr/>
        </p:nvSpPr>
        <p:spPr>
          <a:xfrm flipV="1">
            <a:off x="7676304" y="2556659"/>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7" name="椭圆 46"/>
          <p:cNvSpPr/>
          <p:nvPr/>
        </p:nvSpPr>
        <p:spPr>
          <a:xfrm flipV="1">
            <a:off x="9413627" y="153006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8" name="椭圆 47"/>
          <p:cNvSpPr/>
          <p:nvPr/>
        </p:nvSpPr>
        <p:spPr>
          <a:xfrm flipV="1">
            <a:off x="4325039" y="1453202"/>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 name="文本框 1"/>
          <p:cNvSpPr txBox="1"/>
          <p:nvPr/>
        </p:nvSpPr>
        <p:spPr>
          <a:xfrm>
            <a:off x="3242840" y="4377033"/>
            <a:ext cx="5694952" cy="506730"/>
          </a:xfrm>
          <a:prstGeom prst="rect">
            <a:avLst/>
          </a:prstGeom>
          <a:noFill/>
        </p:spPr>
        <p:txBody>
          <a:bodyPr wrap="square" rtlCol="0">
            <a:spAutoFit/>
          </a:bodyPr>
          <a:p>
            <a:pPr algn="ctr">
              <a:lnSpc>
                <a:spcPct val="150000"/>
              </a:lnSpc>
            </a:pPr>
            <a:r>
              <a:rPr lang="zh-CN" altLang="en-US" dirty="0" smtClean="0">
                <a:solidFill>
                  <a:schemeClr val="tx1">
                    <a:lumMod val="65000"/>
                    <a:lumOff val="35000"/>
                  </a:schemeClr>
                </a:solidFill>
                <a:latin typeface="方正黑体简体" panose="02010601030101010101" pitchFamily="2" charset="-122"/>
                <a:ea typeface="方正黑体简体" panose="02010601030101010101" pitchFamily="2" charset="-122"/>
              </a:rPr>
              <a:t>虚假新闻检测数据集</a:t>
            </a:r>
            <a:endParaRPr lang="zh-CN" altLang="en-US" dirty="0" smtClean="0">
              <a:solidFill>
                <a:schemeClr val="tx1">
                  <a:lumMod val="65000"/>
                  <a:lumOff val="35000"/>
                </a:schemeClr>
              </a:solidFill>
              <a:latin typeface="方正黑体简体" panose="02010601030101010101" pitchFamily="2" charset="-122"/>
              <a:ea typeface="方正黑体简体" panose="02010601030101010101" pitchFamily="2" charset="-122"/>
            </a:endParaRPr>
          </a:p>
        </p:txBody>
      </p:sp>
      <p:sp>
        <p:nvSpPr>
          <p:cNvPr id="36" name="文本框 35"/>
          <p:cNvSpPr txBox="1"/>
          <p:nvPr/>
        </p:nvSpPr>
        <p:spPr>
          <a:xfrm>
            <a:off x="11212830" y="344170"/>
            <a:ext cx="603885" cy="368300"/>
          </a:xfrm>
          <a:prstGeom prst="rect">
            <a:avLst/>
          </a:prstGeom>
          <a:noFill/>
        </p:spPr>
        <p:txBody>
          <a:bodyPr wrap="none" rtlCol="0">
            <a:spAutoFit/>
          </a:bodyPr>
          <a:p>
            <a:r>
              <a:rPr lang="en-US" altLang="zh-CN"/>
              <a:t>10/24</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14:presetBounceEnd="40000">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14:bounceEnd="40000">
                                          <p:cBhvr additive="base">
                                            <p:cTn id="62" dur="75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14:presetBounceEnd="40000">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14:bounceEnd="40000">
                                          <p:cBhvr additive="base">
                                            <p:cTn id="66" dur="7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14:presetBounceEnd="40000">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14:bounceEnd="40000">
                                          <p:cBhvr additive="base">
                                            <p:cTn id="70" dur="75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14:presetBounceEnd="40000">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14:bounceEnd="40000">
                                          <p:cBhvr additive="base">
                                            <p:cTn id="74" dur="75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14:presetBounceEnd="40000">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14:bounceEnd="40000">
                                          <p:cBhvr additive="base">
                                            <p:cTn id="78"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14:presetBounceEnd="40000">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14:bounceEnd="40000">
                                          <p:cBhvr additive="base">
                                            <p:cTn id="82" dur="75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14:presetBounceEnd="40000">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14:bounceEnd="40000">
                                          <p:cBhvr additive="base">
                                            <p:cTn id="86" dur="7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14:presetBounceEnd="40000">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14:bounceEnd="40000">
                                          <p:cBhvr additive="base">
                                            <p:cTn id="90" dur="7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14:presetBounceEnd="40000">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14:bounceEnd="40000">
                                          <p:cBhvr additive="base">
                                            <p:cTn id="94"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left)">
                                          <p:cBhvr>
                                            <p:cTn id="116" dur="500"/>
                                            <p:tgtEl>
                                              <p:spTgt spid="2"/>
                                            </p:tgtEl>
                                          </p:cBhvr>
                                        </p:animEffect>
                                      </p:childTnLst>
                                    </p:cTn>
                                  </p:par>
                                  <p:par>
                                    <p:cTn id="117" presetID="22" presetClass="entr" presetSubtype="8" fill="hold" nodeType="withEffect">
                                      <p:stCondLst>
                                        <p:cond delay="1000"/>
                                      </p:stCondLst>
                                      <p:childTnLst>
                                        <p:set>
                                          <p:cBhvr>
                                            <p:cTn id="118" dur="1" fill="hold">
                                              <p:stCondLst>
                                                <p:cond delay="0"/>
                                              </p:stCondLst>
                                            </p:cTn>
                                            <p:tgtEl>
                                              <p:spTgt spid="32"/>
                                            </p:tgtEl>
                                            <p:attrNameLst>
                                              <p:attrName>style.visibility</p:attrName>
                                            </p:attrNameLst>
                                          </p:cBhvr>
                                          <p:to>
                                            <p:strVal val="visible"/>
                                          </p:to>
                                        </p:set>
                                        <p:animEffect transition="in" filter="wipe(left)">
                                          <p:cBhvr>
                                            <p:cTn id="119" dur="500"/>
                                            <p:tgtEl>
                                              <p:spTgt spid="32"/>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left)">
                                          <p:cBhvr>
                                            <p:cTn id="123" dur="500"/>
                                            <p:tgtEl>
                                              <p:spTgt spid="26"/>
                                            </p:tgtEl>
                                          </p:cBhvr>
                                        </p:animEffect>
                                      </p:childTnLst>
                                    </p:cTn>
                                  </p:par>
                                </p:childTnLst>
                              </p:cTn>
                            </p:par>
                            <p:par>
                              <p:cTn id="124" fill="hold">
                                <p:stCondLst>
                                  <p:cond delay="1000"/>
                                </p:stCondLst>
                                <p:childTnLst>
                                  <p:par>
                                    <p:cTn id="125" presetID="2" presetClass="entr" presetSubtype="8" fill="hold" grpId="0" nodeType="afterEffect" p14:presetBounceEnd="40000">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14:bounceEnd="40000">
                                          <p:cBhvr additive="base">
                                            <p:cTn id="127" dur="500" fill="hold"/>
                                            <p:tgtEl>
                                              <p:spTgt spid="31"/>
                                            </p:tgtEl>
                                            <p:attrNameLst>
                                              <p:attrName>ppt_x</p:attrName>
                                            </p:attrNameLst>
                                          </p:cBhvr>
                                          <p:tavLst>
                                            <p:tav tm="0">
                                              <p:val>
                                                <p:strVal val="0-#ppt_w/2"/>
                                              </p:val>
                                            </p:tav>
                                            <p:tav tm="100000">
                                              <p:val>
                                                <p:strVal val="#ppt_x"/>
                                              </p:val>
                                            </p:tav>
                                          </p:tavLst>
                                        </p:anim>
                                        <p:anim calcmode="lin" valueType="num" p14:bounceEnd="40000">
                                          <p:cBhvr additive="base">
                                            <p:cTn id="128" dur="500" fill="hold"/>
                                            <p:tgtEl>
                                              <p:spTgt spid="31"/>
                                            </p:tgtEl>
                                            <p:attrNameLst>
                                              <p:attrName>ppt_y</p:attrName>
                                            </p:attrNameLst>
                                          </p:cBhvr>
                                          <p:tavLst>
                                            <p:tav tm="0">
                                              <p:val>
                                                <p:strVal val="#ppt_y"/>
                                              </p:val>
                                            </p:tav>
                                            <p:tav tm="100000">
                                              <p:val>
                                                <p:strVal val="#ppt_y"/>
                                              </p:val>
                                            </p:tav>
                                          </p:tavLst>
                                        </p:anim>
                                      </p:childTnLst>
                                    </p:cTn>
                                  </p:par>
                                </p:childTnLst>
                              </p:cTn>
                            </p:par>
                            <p:par>
                              <p:cTn id="129" fill="hold">
                                <p:stCondLst>
                                  <p:cond delay="1500"/>
                                </p:stCondLst>
                                <p:childTnLst>
                                  <p:par>
                                    <p:cTn id="130" presetID="22" presetClass="entr" presetSubtype="8" fill="hold" grpId="0"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ipe(left)">
                                          <p:cBhvr>
                                            <p:cTn id="132" dur="500"/>
                                            <p:tgtEl>
                                              <p:spTgt spid="27"/>
                                            </p:tgtEl>
                                          </p:cBhvr>
                                        </p:animEffect>
                                      </p:childTnLst>
                                    </p:cTn>
                                  </p:par>
                                </p:childTnLst>
                              </p:cTn>
                            </p:par>
                            <p:par>
                              <p:cTn id="133" fill="hold">
                                <p:stCondLst>
                                  <p:cond delay="2000"/>
                                </p:stCondLst>
                                <p:childTnLst>
                                  <p:par>
                                    <p:cTn id="134" presetID="2" presetClass="entr" presetSubtype="8" fill="hold" grpId="0" nodeType="afterEffect" p14:presetBounceEnd="40000">
                                      <p:stCondLst>
                                        <p:cond delay="0"/>
                                      </p:stCondLst>
                                      <p:childTnLst>
                                        <p:set>
                                          <p:cBhvr>
                                            <p:cTn id="135" dur="1" fill="hold">
                                              <p:stCondLst>
                                                <p:cond delay="0"/>
                                              </p:stCondLst>
                                            </p:cTn>
                                            <p:tgtEl>
                                              <p:spTgt spid="30"/>
                                            </p:tgtEl>
                                            <p:attrNameLst>
                                              <p:attrName>style.visibility</p:attrName>
                                            </p:attrNameLst>
                                          </p:cBhvr>
                                          <p:to>
                                            <p:strVal val="visible"/>
                                          </p:to>
                                        </p:set>
                                        <p:anim calcmode="lin" valueType="num" p14:bounceEnd="40000">
                                          <p:cBhvr additive="base">
                                            <p:cTn id="136" dur="5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137" dur="500" fill="hold"/>
                                            <p:tgtEl>
                                              <p:spTgt spid="30"/>
                                            </p:tgtEl>
                                            <p:attrNameLst>
                                              <p:attrName>ppt_y</p:attrName>
                                            </p:attrNameLst>
                                          </p:cBhvr>
                                          <p:tavLst>
                                            <p:tav tm="0">
                                              <p:val>
                                                <p:strVal val="#ppt_y"/>
                                              </p:val>
                                            </p:tav>
                                            <p:tav tm="100000">
                                              <p:val>
                                                <p:strVal val="#ppt_y"/>
                                              </p:val>
                                            </p:tav>
                                          </p:tavLst>
                                        </p:anim>
                                      </p:childTnLst>
                                    </p:cTn>
                                  </p:par>
                                </p:childTnLst>
                              </p:cTn>
                            </p:par>
                            <p:par>
                              <p:cTn id="138" fill="hold">
                                <p:stCondLst>
                                  <p:cond delay="2500"/>
                                </p:stCondLst>
                                <p:childTnLst>
                                  <p:par>
                                    <p:cTn id="139" presetID="22" presetClass="entr" presetSubtype="8"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wipe(left)">
                                          <p:cBhvr>
                                            <p:cTn id="141" dur="500"/>
                                            <p:tgtEl>
                                              <p:spTgt spid="28"/>
                                            </p:tgtEl>
                                          </p:cBhvr>
                                        </p:animEffect>
                                      </p:childTnLst>
                                    </p:cTn>
                                  </p:par>
                                </p:childTnLst>
                              </p:cTn>
                            </p:par>
                            <p:par>
                              <p:cTn id="142" fill="hold">
                                <p:stCondLst>
                                  <p:cond delay="3000"/>
                                </p:stCondLst>
                                <p:childTnLst>
                                  <p:par>
                                    <p:cTn id="143" presetID="2" presetClass="entr" presetSubtype="8" fill="hold" grpId="0" nodeType="afterEffect" p14:presetBounceEnd="40000">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14:bounceEnd="40000">
                                          <p:cBhvr additive="base">
                                            <p:cTn id="145" dur="5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146" dur="500" fill="hold"/>
                                            <p:tgtEl>
                                              <p:spTgt spid="34"/>
                                            </p:tgtEl>
                                            <p:attrNameLst>
                                              <p:attrName>ppt_y</p:attrName>
                                            </p:attrNameLst>
                                          </p:cBhvr>
                                          <p:tavLst>
                                            <p:tav tm="0">
                                              <p:val>
                                                <p:strVal val="#ppt_y"/>
                                              </p:val>
                                            </p:tav>
                                            <p:tav tm="100000">
                                              <p:val>
                                                <p:strVal val="#ppt_y"/>
                                              </p:val>
                                            </p:tav>
                                          </p:tavLst>
                                        </p:anim>
                                      </p:childTnLst>
                                    </p:cTn>
                                  </p:par>
                                </p:childTnLst>
                              </p:cTn>
                            </p:par>
                            <p:par>
                              <p:cTn id="147" fill="hold">
                                <p:stCondLst>
                                  <p:cond delay="3500"/>
                                </p:stCondLst>
                                <p:childTnLst>
                                  <p:par>
                                    <p:cTn id="148" presetID="2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6" grpId="0"/>
          <p:bldP spid="27" grpId="0"/>
          <p:bldP spid="28" grpId="0"/>
          <p:bldP spid="30" grpId="0" animBg="1"/>
          <p:bldP spid="31" grpId="0" animBg="1"/>
          <p:bldP spid="33" grpId="0"/>
          <p:bldP spid="34" grpId="0" bldLvl="0" animBg="1"/>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750" fill="hold"/>
                                            <p:tgtEl>
                                              <p:spTgt spid="12"/>
                                            </p:tgtEl>
                                            <p:attrNameLst>
                                              <p:attrName>ppt_x</p:attrName>
                                            </p:attrNameLst>
                                          </p:cBhvr>
                                          <p:tavLst>
                                            <p:tav tm="0">
                                              <p:val>
                                                <p:strVal val="0-#ppt_w/2"/>
                                              </p:val>
                                            </p:tav>
                                            <p:tav tm="100000">
                                              <p:val>
                                                <p:strVal val="#ppt_x"/>
                                              </p:val>
                                            </p:tav>
                                          </p:tavLst>
                                        </p:anim>
                                        <p:anim calcmode="lin" valueType="num">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750" fill="hold"/>
                                            <p:tgtEl>
                                              <p:spTgt spid="13"/>
                                            </p:tgtEl>
                                            <p:attrNameLst>
                                              <p:attrName>ppt_x</p:attrName>
                                            </p:attrNameLst>
                                          </p:cBhvr>
                                          <p:tavLst>
                                            <p:tav tm="0">
                                              <p:val>
                                                <p:strVal val="0-#ppt_w/2"/>
                                              </p:val>
                                            </p:tav>
                                            <p:tav tm="100000">
                                              <p:val>
                                                <p:strVal val="#ppt_x"/>
                                              </p:val>
                                            </p:tav>
                                          </p:tavLst>
                                        </p:anim>
                                        <p:anim calcmode="lin" valueType="num">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0-#ppt_w/2"/>
                                              </p:val>
                                            </p:tav>
                                            <p:tav tm="100000">
                                              <p:val>
                                                <p:strVal val="#ppt_x"/>
                                              </p:val>
                                            </p:tav>
                                          </p:tavLst>
                                        </p:anim>
                                        <p:anim calcmode="lin" valueType="num">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750" fill="hold"/>
                                            <p:tgtEl>
                                              <p:spTgt spid="15"/>
                                            </p:tgtEl>
                                            <p:attrNameLst>
                                              <p:attrName>ppt_x</p:attrName>
                                            </p:attrNameLst>
                                          </p:cBhvr>
                                          <p:tavLst>
                                            <p:tav tm="0">
                                              <p:val>
                                                <p:strVal val="0-#ppt_w/2"/>
                                              </p:val>
                                            </p:tav>
                                            <p:tav tm="100000">
                                              <p:val>
                                                <p:strVal val="#ppt_x"/>
                                              </p:val>
                                            </p:tav>
                                          </p:tavLst>
                                        </p:anim>
                                        <p:anim calcmode="lin" valueType="num">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750" fill="hold"/>
                                            <p:tgtEl>
                                              <p:spTgt spid="14"/>
                                            </p:tgtEl>
                                            <p:attrNameLst>
                                              <p:attrName>ppt_x</p:attrName>
                                            </p:attrNameLst>
                                          </p:cBhvr>
                                          <p:tavLst>
                                            <p:tav tm="0">
                                              <p:val>
                                                <p:strVal val="0-#ppt_w/2"/>
                                              </p:val>
                                            </p:tav>
                                            <p:tav tm="100000">
                                              <p:val>
                                                <p:strVal val="#ppt_x"/>
                                              </p:val>
                                            </p:tav>
                                          </p:tavLst>
                                        </p:anim>
                                        <p:anim calcmode="lin" valueType="num">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750" fill="hold"/>
                                            <p:tgtEl>
                                              <p:spTgt spid="19"/>
                                            </p:tgtEl>
                                            <p:attrNameLst>
                                              <p:attrName>ppt_x</p:attrName>
                                            </p:attrNameLst>
                                          </p:cBhvr>
                                          <p:tavLst>
                                            <p:tav tm="0">
                                              <p:val>
                                                <p:strVal val="1+#ppt_w/2"/>
                                              </p:val>
                                            </p:tav>
                                            <p:tav tm="100000">
                                              <p:val>
                                                <p:strVal val="#ppt_x"/>
                                              </p:val>
                                            </p:tav>
                                          </p:tavLst>
                                        </p:anim>
                                        <p:anim calcmode="lin" valueType="num">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1+#ppt_w/2"/>
                                              </p:val>
                                            </p:tav>
                                            <p:tav tm="100000">
                                              <p:val>
                                                <p:strVal val="#ppt_x"/>
                                              </p:val>
                                            </p:tav>
                                          </p:tavLst>
                                        </p:anim>
                                        <p:anim calcmode="lin" valueType="num">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750" fill="hold"/>
                                            <p:tgtEl>
                                              <p:spTgt spid="18"/>
                                            </p:tgtEl>
                                            <p:attrNameLst>
                                              <p:attrName>ppt_x</p:attrName>
                                            </p:attrNameLst>
                                          </p:cBhvr>
                                          <p:tavLst>
                                            <p:tav tm="0">
                                              <p:val>
                                                <p:strVal val="1+#ppt_w/2"/>
                                              </p:val>
                                            </p:tav>
                                            <p:tav tm="100000">
                                              <p:val>
                                                <p:strVal val="#ppt_x"/>
                                              </p:val>
                                            </p:tav>
                                          </p:tavLst>
                                        </p:anim>
                                        <p:anim calcmode="lin" valueType="num">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750" fill="hold"/>
                                            <p:tgtEl>
                                              <p:spTgt spid="20"/>
                                            </p:tgtEl>
                                            <p:attrNameLst>
                                              <p:attrName>ppt_x</p:attrName>
                                            </p:attrNameLst>
                                          </p:cBhvr>
                                          <p:tavLst>
                                            <p:tav tm="0">
                                              <p:val>
                                                <p:strVal val="1+#ppt_w/2"/>
                                              </p:val>
                                            </p:tav>
                                            <p:tav tm="100000">
                                              <p:val>
                                                <p:strVal val="#ppt_x"/>
                                              </p:val>
                                            </p:tav>
                                          </p:tavLst>
                                        </p:anim>
                                        <p:anim calcmode="lin" valueType="num">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left)">
                                          <p:cBhvr>
                                            <p:cTn id="116" dur="500"/>
                                            <p:tgtEl>
                                              <p:spTgt spid="2"/>
                                            </p:tgtEl>
                                          </p:cBhvr>
                                        </p:animEffect>
                                      </p:childTnLst>
                                    </p:cTn>
                                  </p:par>
                                  <p:par>
                                    <p:cTn id="117" presetID="22" presetClass="entr" presetSubtype="8" fill="hold" nodeType="withEffect">
                                      <p:stCondLst>
                                        <p:cond delay="1000"/>
                                      </p:stCondLst>
                                      <p:childTnLst>
                                        <p:set>
                                          <p:cBhvr>
                                            <p:cTn id="118" dur="1" fill="hold">
                                              <p:stCondLst>
                                                <p:cond delay="0"/>
                                              </p:stCondLst>
                                            </p:cTn>
                                            <p:tgtEl>
                                              <p:spTgt spid="32"/>
                                            </p:tgtEl>
                                            <p:attrNameLst>
                                              <p:attrName>style.visibility</p:attrName>
                                            </p:attrNameLst>
                                          </p:cBhvr>
                                          <p:to>
                                            <p:strVal val="visible"/>
                                          </p:to>
                                        </p:set>
                                        <p:animEffect transition="in" filter="wipe(left)">
                                          <p:cBhvr>
                                            <p:cTn id="119" dur="500"/>
                                            <p:tgtEl>
                                              <p:spTgt spid="32"/>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wipe(left)">
                                          <p:cBhvr>
                                            <p:cTn id="123" dur="500"/>
                                            <p:tgtEl>
                                              <p:spTgt spid="26"/>
                                            </p:tgtEl>
                                          </p:cBhvr>
                                        </p:animEffect>
                                      </p:childTnLst>
                                    </p:cTn>
                                  </p:par>
                                </p:childTnLst>
                              </p:cTn>
                            </p:par>
                            <p:par>
                              <p:cTn id="124" fill="hold">
                                <p:stCondLst>
                                  <p:cond delay="1000"/>
                                </p:stCondLst>
                                <p:childTnLst>
                                  <p:par>
                                    <p:cTn id="125" presetID="2" presetClass="entr" presetSubtype="8"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additive="base">
                                            <p:cTn id="127" dur="500" fill="hold"/>
                                            <p:tgtEl>
                                              <p:spTgt spid="31"/>
                                            </p:tgtEl>
                                            <p:attrNameLst>
                                              <p:attrName>ppt_x</p:attrName>
                                            </p:attrNameLst>
                                          </p:cBhvr>
                                          <p:tavLst>
                                            <p:tav tm="0">
                                              <p:val>
                                                <p:strVal val="0-#ppt_w/2"/>
                                              </p:val>
                                            </p:tav>
                                            <p:tav tm="100000">
                                              <p:val>
                                                <p:strVal val="#ppt_x"/>
                                              </p:val>
                                            </p:tav>
                                          </p:tavLst>
                                        </p:anim>
                                        <p:anim calcmode="lin" valueType="num">
                                          <p:cBhvr additive="base">
                                            <p:cTn id="128" dur="500" fill="hold"/>
                                            <p:tgtEl>
                                              <p:spTgt spid="31"/>
                                            </p:tgtEl>
                                            <p:attrNameLst>
                                              <p:attrName>ppt_y</p:attrName>
                                            </p:attrNameLst>
                                          </p:cBhvr>
                                          <p:tavLst>
                                            <p:tav tm="0">
                                              <p:val>
                                                <p:strVal val="#ppt_y"/>
                                              </p:val>
                                            </p:tav>
                                            <p:tav tm="100000">
                                              <p:val>
                                                <p:strVal val="#ppt_y"/>
                                              </p:val>
                                            </p:tav>
                                          </p:tavLst>
                                        </p:anim>
                                      </p:childTnLst>
                                    </p:cTn>
                                  </p:par>
                                </p:childTnLst>
                              </p:cTn>
                            </p:par>
                            <p:par>
                              <p:cTn id="129" fill="hold">
                                <p:stCondLst>
                                  <p:cond delay="1500"/>
                                </p:stCondLst>
                                <p:childTnLst>
                                  <p:par>
                                    <p:cTn id="130" presetID="22" presetClass="entr" presetSubtype="8" fill="hold" grpId="0"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ipe(left)">
                                          <p:cBhvr>
                                            <p:cTn id="132" dur="500"/>
                                            <p:tgtEl>
                                              <p:spTgt spid="27"/>
                                            </p:tgtEl>
                                          </p:cBhvr>
                                        </p:animEffect>
                                      </p:childTnLst>
                                    </p:cTn>
                                  </p:par>
                                </p:childTnLst>
                              </p:cTn>
                            </p:par>
                            <p:par>
                              <p:cTn id="133" fill="hold">
                                <p:stCondLst>
                                  <p:cond delay="2000"/>
                                </p:stCondLst>
                                <p:childTnLst>
                                  <p:par>
                                    <p:cTn id="134" presetID="2" presetClass="entr" presetSubtype="8" fill="hold" grpId="0" nodeType="afterEffect">
                                      <p:stCondLst>
                                        <p:cond delay="0"/>
                                      </p:stCondLst>
                                      <p:childTnLst>
                                        <p:set>
                                          <p:cBhvr>
                                            <p:cTn id="135" dur="1" fill="hold">
                                              <p:stCondLst>
                                                <p:cond delay="0"/>
                                              </p:stCondLst>
                                            </p:cTn>
                                            <p:tgtEl>
                                              <p:spTgt spid="30"/>
                                            </p:tgtEl>
                                            <p:attrNameLst>
                                              <p:attrName>style.visibility</p:attrName>
                                            </p:attrNameLst>
                                          </p:cBhvr>
                                          <p:to>
                                            <p:strVal val="visible"/>
                                          </p:to>
                                        </p:set>
                                        <p:anim calcmode="lin" valueType="num">
                                          <p:cBhvr additive="base">
                                            <p:cTn id="136" dur="500" fill="hold"/>
                                            <p:tgtEl>
                                              <p:spTgt spid="30"/>
                                            </p:tgtEl>
                                            <p:attrNameLst>
                                              <p:attrName>ppt_x</p:attrName>
                                            </p:attrNameLst>
                                          </p:cBhvr>
                                          <p:tavLst>
                                            <p:tav tm="0">
                                              <p:val>
                                                <p:strVal val="0-#ppt_w/2"/>
                                              </p:val>
                                            </p:tav>
                                            <p:tav tm="100000">
                                              <p:val>
                                                <p:strVal val="#ppt_x"/>
                                              </p:val>
                                            </p:tav>
                                          </p:tavLst>
                                        </p:anim>
                                        <p:anim calcmode="lin" valueType="num">
                                          <p:cBhvr additive="base">
                                            <p:cTn id="137" dur="500" fill="hold"/>
                                            <p:tgtEl>
                                              <p:spTgt spid="30"/>
                                            </p:tgtEl>
                                            <p:attrNameLst>
                                              <p:attrName>ppt_y</p:attrName>
                                            </p:attrNameLst>
                                          </p:cBhvr>
                                          <p:tavLst>
                                            <p:tav tm="0">
                                              <p:val>
                                                <p:strVal val="#ppt_y"/>
                                              </p:val>
                                            </p:tav>
                                            <p:tav tm="100000">
                                              <p:val>
                                                <p:strVal val="#ppt_y"/>
                                              </p:val>
                                            </p:tav>
                                          </p:tavLst>
                                        </p:anim>
                                      </p:childTnLst>
                                    </p:cTn>
                                  </p:par>
                                </p:childTnLst>
                              </p:cTn>
                            </p:par>
                            <p:par>
                              <p:cTn id="138" fill="hold">
                                <p:stCondLst>
                                  <p:cond delay="2500"/>
                                </p:stCondLst>
                                <p:childTnLst>
                                  <p:par>
                                    <p:cTn id="139" presetID="22" presetClass="entr" presetSubtype="8"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wipe(left)">
                                          <p:cBhvr>
                                            <p:cTn id="141" dur="500"/>
                                            <p:tgtEl>
                                              <p:spTgt spid="28"/>
                                            </p:tgtEl>
                                          </p:cBhvr>
                                        </p:animEffect>
                                      </p:childTnLst>
                                    </p:cTn>
                                  </p:par>
                                </p:childTnLst>
                              </p:cTn>
                            </p:par>
                            <p:par>
                              <p:cTn id="142" fill="hold">
                                <p:stCondLst>
                                  <p:cond delay="3000"/>
                                </p:stCondLst>
                                <p:childTnLst>
                                  <p:par>
                                    <p:cTn id="143" presetID="2" presetClass="entr" presetSubtype="8"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cBhvr additive="base">
                                            <p:cTn id="145" dur="500" fill="hold"/>
                                            <p:tgtEl>
                                              <p:spTgt spid="34"/>
                                            </p:tgtEl>
                                            <p:attrNameLst>
                                              <p:attrName>ppt_x</p:attrName>
                                            </p:attrNameLst>
                                          </p:cBhvr>
                                          <p:tavLst>
                                            <p:tav tm="0">
                                              <p:val>
                                                <p:strVal val="0-#ppt_w/2"/>
                                              </p:val>
                                            </p:tav>
                                            <p:tav tm="100000">
                                              <p:val>
                                                <p:strVal val="#ppt_x"/>
                                              </p:val>
                                            </p:tav>
                                          </p:tavLst>
                                        </p:anim>
                                        <p:anim calcmode="lin" valueType="num">
                                          <p:cBhvr additive="base">
                                            <p:cTn id="146" dur="500" fill="hold"/>
                                            <p:tgtEl>
                                              <p:spTgt spid="34"/>
                                            </p:tgtEl>
                                            <p:attrNameLst>
                                              <p:attrName>ppt_y</p:attrName>
                                            </p:attrNameLst>
                                          </p:cBhvr>
                                          <p:tavLst>
                                            <p:tav tm="0">
                                              <p:val>
                                                <p:strVal val="#ppt_y"/>
                                              </p:val>
                                            </p:tav>
                                            <p:tav tm="100000">
                                              <p:val>
                                                <p:strVal val="#ppt_y"/>
                                              </p:val>
                                            </p:tav>
                                          </p:tavLst>
                                        </p:anim>
                                      </p:childTnLst>
                                    </p:cTn>
                                  </p:par>
                                </p:childTnLst>
                              </p:cTn>
                            </p:par>
                            <p:par>
                              <p:cTn id="147" fill="hold">
                                <p:stCondLst>
                                  <p:cond delay="3500"/>
                                </p:stCondLst>
                                <p:childTnLst>
                                  <p:par>
                                    <p:cTn id="148" presetID="2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6" grpId="0"/>
          <p:bldP spid="27" grpId="0"/>
          <p:bldP spid="28" grpId="0"/>
          <p:bldP spid="30" grpId="0" animBg="1"/>
          <p:bldP spid="31" grpId="0" animBg="1"/>
          <p:bldP spid="33" grpId="0"/>
          <p:bldP spid="34" grpId="0" bldLvl="0" animBg="1"/>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弧形 84"/>
          <p:cNvSpPr/>
          <p:nvPr/>
        </p:nvSpPr>
        <p:spPr>
          <a:xfrm>
            <a:off x="-594786" y="1089806"/>
            <a:ext cx="5137018" cy="5137018"/>
          </a:xfrm>
          <a:prstGeom prst="arc">
            <a:avLst>
              <a:gd name="adj1" fmla="val 18743766"/>
              <a:gd name="adj2" fmla="val 2405686"/>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lIns="91415" tIns="45708" rIns="91415" bIns="45708" rtlCol="0" anchor="ctr"/>
          <a:lstStyle/>
          <a:p>
            <a:pPr algn="ctr"/>
            <a:endParaRPr lang="zh-CN" altLang="en-US" dirty="0">
              <a:latin typeface="微软雅黑" panose="020B0503020204020204" charset="-122"/>
              <a:ea typeface="微软雅黑" panose="020B0503020204020204" charset="-122"/>
            </a:endParaRPr>
          </a:p>
        </p:txBody>
      </p:sp>
      <p:grpSp>
        <p:nvGrpSpPr>
          <p:cNvPr id="86" name="组合 85"/>
          <p:cNvGrpSpPr/>
          <p:nvPr/>
        </p:nvGrpSpPr>
        <p:grpSpPr>
          <a:xfrm>
            <a:off x="4848062" y="1788932"/>
            <a:ext cx="5270936" cy="1198080"/>
            <a:chOff x="5314442" y="1720989"/>
            <a:chExt cx="4845558" cy="1198080"/>
          </a:xfrm>
        </p:grpSpPr>
        <p:sp>
          <p:nvSpPr>
            <p:cNvPr id="87" name="MH_SubTitle_1"/>
            <p:cNvSpPr>
              <a:spLocks noChangeArrowheads="1"/>
            </p:cNvSpPr>
            <p:nvPr>
              <p:custDataLst>
                <p:tags r:id="rId1"/>
              </p:custDataLst>
            </p:nvPr>
          </p:nvSpPr>
          <p:spPr bwMode="auto">
            <a:xfrm flipH="1">
              <a:off x="5314442" y="1720989"/>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r>
                <a:rPr lang="zh-CN" altLang="en-US" sz="2000" dirty="0" smtClean="0">
                  <a:solidFill>
                    <a:schemeClr val="accent5">
                      <a:lumMod val="75000"/>
                    </a:schemeClr>
                  </a:solidFill>
                  <a:latin typeface="微软雅黑" panose="020B0503020204020204" charset="-122"/>
                  <a:ea typeface="微软雅黑" panose="020B0503020204020204" charset="-122"/>
                </a:rPr>
                <a:t>通俗解释</a:t>
              </a:r>
              <a:endParaRPr lang="zh-CN" altLang="en-US" sz="2000" dirty="0" smtClean="0">
                <a:solidFill>
                  <a:schemeClr val="accent5">
                    <a:lumMod val="75000"/>
                  </a:schemeClr>
                </a:solidFill>
                <a:latin typeface="微软雅黑" panose="020B0503020204020204" charset="-122"/>
                <a:ea typeface="微软雅黑" panose="020B0503020204020204" charset="-122"/>
              </a:endParaRPr>
            </a:p>
          </p:txBody>
        </p:sp>
        <p:sp>
          <p:nvSpPr>
            <p:cNvPr id="88" name="Rectangle 5"/>
            <p:cNvSpPr/>
            <p:nvPr/>
          </p:nvSpPr>
          <p:spPr bwMode="auto">
            <a:xfrm>
              <a:off x="5411788" y="2106561"/>
              <a:ext cx="4748212"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迁移学习就是运用已有的知识来学习新的知识。</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89" name="组合 88"/>
          <p:cNvGrpSpPr/>
          <p:nvPr/>
        </p:nvGrpSpPr>
        <p:grpSpPr>
          <a:xfrm>
            <a:off x="5302808" y="3299234"/>
            <a:ext cx="5414663" cy="1224827"/>
            <a:chOff x="5748372" y="3390944"/>
            <a:chExt cx="4977684" cy="1224827"/>
          </a:xfrm>
        </p:grpSpPr>
        <p:sp>
          <p:nvSpPr>
            <p:cNvPr id="90" name="MH_SubTitle_1"/>
            <p:cNvSpPr>
              <a:spLocks noChangeArrowheads="1"/>
            </p:cNvSpPr>
            <p:nvPr>
              <p:custDataLst>
                <p:tags r:id="rId2"/>
              </p:custDataLst>
            </p:nvPr>
          </p:nvSpPr>
          <p:spPr bwMode="auto">
            <a:xfrm flipH="1">
              <a:off x="5748372" y="3390944"/>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dirty="0">
                  <a:solidFill>
                    <a:schemeClr val="accent5">
                      <a:lumMod val="75000"/>
                    </a:schemeClr>
                  </a:solidFill>
                  <a:latin typeface="微软雅黑" panose="020B0503020204020204" charset="-122"/>
                  <a:ea typeface="微软雅黑" panose="020B0503020204020204" charset="-122"/>
                </a:rPr>
                <a:t>定义</a:t>
              </a:r>
              <a:endParaRPr lang="zh-CN" altLang="en-US" sz="2000" dirty="0">
                <a:solidFill>
                  <a:schemeClr val="accent5">
                    <a:lumMod val="75000"/>
                  </a:schemeClr>
                </a:solidFill>
                <a:latin typeface="微软雅黑" panose="020B0503020204020204" charset="-122"/>
                <a:ea typeface="微软雅黑" panose="020B0503020204020204" charset="-122"/>
              </a:endParaRPr>
            </a:p>
          </p:txBody>
        </p:sp>
        <p:sp>
          <p:nvSpPr>
            <p:cNvPr id="92" name="Rectangle 5"/>
            <p:cNvSpPr/>
            <p:nvPr/>
          </p:nvSpPr>
          <p:spPr bwMode="auto">
            <a:xfrm>
              <a:off x="5820963" y="3803263"/>
              <a:ext cx="4905093"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pP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迁移学习 (Transfer Learning) 是属于深度学习的一个子研究领域，该研究领域的目标在于利用数据、任务、或模型之间的相似性，将在旧领域学习过的知识，迁移应用于新领域中。</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93" name="组合 92"/>
          <p:cNvGrpSpPr/>
          <p:nvPr/>
        </p:nvGrpSpPr>
        <p:grpSpPr>
          <a:xfrm>
            <a:off x="4695123" y="4978764"/>
            <a:ext cx="5575594" cy="1259973"/>
            <a:chOff x="5179513" y="5026932"/>
            <a:chExt cx="5125629" cy="1259973"/>
          </a:xfrm>
        </p:grpSpPr>
        <p:sp>
          <p:nvSpPr>
            <p:cNvPr id="94" name="MH_SubTitle_1"/>
            <p:cNvSpPr>
              <a:spLocks noChangeArrowheads="1"/>
            </p:cNvSpPr>
            <p:nvPr>
              <p:custDataLst>
                <p:tags r:id="rId3"/>
              </p:custDataLst>
            </p:nvPr>
          </p:nvSpPr>
          <p:spPr bwMode="auto">
            <a:xfrm flipH="1">
              <a:off x="5179513" y="5026932"/>
              <a:ext cx="3195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dirty="0">
                  <a:solidFill>
                    <a:schemeClr val="accent5">
                      <a:lumMod val="75000"/>
                    </a:schemeClr>
                  </a:solidFill>
                  <a:latin typeface="微软雅黑" panose="020B0503020204020204" charset="-122"/>
                  <a:ea typeface="微软雅黑" panose="020B0503020204020204" charset="-122"/>
                </a:rPr>
                <a:t>常用的迁移学习方式</a:t>
              </a:r>
              <a:endParaRPr lang="zh-CN" altLang="en-US" sz="2000" dirty="0">
                <a:solidFill>
                  <a:schemeClr val="accent5">
                    <a:lumMod val="75000"/>
                  </a:schemeClr>
                </a:solidFill>
                <a:latin typeface="微软雅黑" panose="020B0503020204020204" charset="-122"/>
                <a:ea typeface="微软雅黑" panose="020B0503020204020204" charset="-122"/>
              </a:endParaRPr>
            </a:p>
          </p:txBody>
        </p:sp>
        <p:sp>
          <p:nvSpPr>
            <p:cNvPr id="95" name="Rectangle 5"/>
            <p:cNvSpPr/>
            <p:nvPr/>
          </p:nvSpPr>
          <p:spPr bwMode="auto">
            <a:xfrm>
              <a:off x="5268273" y="5474397"/>
              <a:ext cx="5036869"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利用预训练模型进行微调。</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2" name="组合 1"/>
          <p:cNvGrpSpPr/>
          <p:nvPr/>
        </p:nvGrpSpPr>
        <p:grpSpPr>
          <a:xfrm>
            <a:off x="3622865" y="1788932"/>
            <a:ext cx="829882" cy="731017"/>
            <a:chOff x="4363225" y="1720989"/>
            <a:chExt cx="829882" cy="731017"/>
          </a:xfrm>
        </p:grpSpPr>
        <p:grpSp>
          <p:nvGrpSpPr>
            <p:cNvPr id="97" name="组合 96"/>
            <p:cNvGrpSpPr/>
            <p:nvPr/>
          </p:nvGrpSpPr>
          <p:grpSpPr>
            <a:xfrm>
              <a:off x="4363225" y="1720989"/>
              <a:ext cx="824803" cy="731017"/>
              <a:chOff x="3047319" y="2392254"/>
              <a:chExt cx="3255222" cy="2885079"/>
            </a:xfrm>
          </p:grpSpPr>
          <p:sp>
            <p:nvSpPr>
              <p:cNvPr id="99" name="Freeform 5"/>
              <p:cNvSpPr/>
              <p:nvPr/>
            </p:nvSpPr>
            <p:spPr bwMode="auto">
              <a:xfrm rot="10800000">
                <a:off x="3047319" y="2392254"/>
                <a:ext cx="3255222" cy="28850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sp>
            <p:nvSpPr>
              <p:cNvPr id="100" name="Freeform 5"/>
              <p:cNvSpPr/>
              <p:nvPr/>
            </p:nvSpPr>
            <p:spPr bwMode="auto">
              <a:xfrm rot="10800000">
                <a:off x="3349874" y="2660406"/>
                <a:ext cx="2650111" cy="234877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grpSp>
        <p:sp>
          <p:nvSpPr>
            <p:cNvPr id="125" name="文本框 35"/>
            <p:cNvSpPr txBox="1"/>
            <p:nvPr/>
          </p:nvSpPr>
          <p:spPr>
            <a:xfrm>
              <a:off x="4369860" y="1875728"/>
              <a:ext cx="823247" cy="461665"/>
            </a:xfrm>
            <a:prstGeom prst="rect">
              <a:avLst/>
            </a:prstGeom>
            <a:noFill/>
          </p:spPr>
          <p:txBody>
            <a:bodyPr wrap="square" rtlCol="0">
              <a:spAutoFit/>
            </a:bodyPr>
            <a:lstStyle/>
            <a:p>
              <a:pPr algn="ctr"/>
              <a:r>
                <a:rPr lang="en-US" altLang="zh-CN" sz="2400" kern="0" dirty="0" smtClean="0">
                  <a:solidFill>
                    <a:schemeClr val="bg1"/>
                  </a:solidFill>
                  <a:latin typeface="微软雅黑" panose="020B0503020204020204" charset="-122"/>
                  <a:ea typeface="微软雅黑" panose="020B0503020204020204" charset="-122"/>
                </a:rPr>
                <a:t>01</a:t>
              </a:r>
              <a:endParaRPr lang="zh-CN" altLang="en-US" sz="2400" kern="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a:off x="4197192" y="3360749"/>
            <a:ext cx="845723" cy="731017"/>
            <a:chOff x="4937552" y="3292806"/>
            <a:chExt cx="845723" cy="731017"/>
          </a:xfrm>
        </p:grpSpPr>
        <p:grpSp>
          <p:nvGrpSpPr>
            <p:cNvPr id="102" name="组合 101"/>
            <p:cNvGrpSpPr/>
            <p:nvPr/>
          </p:nvGrpSpPr>
          <p:grpSpPr>
            <a:xfrm>
              <a:off x="4937552" y="3292806"/>
              <a:ext cx="824802" cy="731017"/>
              <a:chOff x="3047319" y="2392254"/>
              <a:chExt cx="3255222" cy="2885080"/>
            </a:xfrm>
          </p:grpSpPr>
          <p:sp>
            <p:nvSpPr>
              <p:cNvPr id="104"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sp>
            <p:nvSpPr>
              <p:cNvPr id="105" name="Freeform 5"/>
              <p:cNvSpPr/>
              <p:nvPr/>
            </p:nvSpPr>
            <p:spPr bwMode="auto">
              <a:xfrm rot="10800000">
                <a:off x="3349873" y="2660405"/>
                <a:ext cx="2650113" cy="234877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grpSp>
        <p:sp>
          <p:nvSpPr>
            <p:cNvPr id="126" name="文本框 35"/>
            <p:cNvSpPr txBox="1"/>
            <p:nvPr/>
          </p:nvSpPr>
          <p:spPr>
            <a:xfrm>
              <a:off x="4960028" y="3427482"/>
              <a:ext cx="823247" cy="461665"/>
            </a:xfrm>
            <a:prstGeom prst="rect">
              <a:avLst/>
            </a:prstGeom>
            <a:noFill/>
          </p:spPr>
          <p:txBody>
            <a:bodyPr wrap="square" rtlCol="0">
              <a:spAutoFit/>
            </a:bodyPr>
            <a:lstStyle/>
            <a:p>
              <a:pPr algn="ctr"/>
              <a:r>
                <a:rPr lang="en-US" altLang="zh-CN" sz="2400" kern="0" dirty="0" smtClean="0">
                  <a:solidFill>
                    <a:schemeClr val="bg1"/>
                  </a:solidFill>
                  <a:latin typeface="微软雅黑" panose="020B0503020204020204" charset="-122"/>
                  <a:ea typeface="微软雅黑" panose="020B0503020204020204" charset="-122"/>
                </a:rPr>
                <a:t>02</a:t>
              </a:r>
              <a:endParaRPr lang="zh-CN" altLang="en-US" sz="2400" kern="0"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a:off x="3616391" y="4939711"/>
            <a:ext cx="840070" cy="731017"/>
            <a:chOff x="4356751" y="4871768"/>
            <a:chExt cx="840070" cy="731017"/>
          </a:xfrm>
        </p:grpSpPr>
        <p:grpSp>
          <p:nvGrpSpPr>
            <p:cNvPr id="107" name="组合 106"/>
            <p:cNvGrpSpPr/>
            <p:nvPr/>
          </p:nvGrpSpPr>
          <p:grpSpPr>
            <a:xfrm>
              <a:off x="4372018" y="4871768"/>
              <a:ext cx="824803" cy="731017"/>
              <a:chOff x="3047319" y="2392254"/>
              <a:chExt cx="3255222" cy="2885080"/>
            </a:xfrm>
          </p:grpSpPr>
          <p:sp>
            <p:nvSpPr>
              <p:cNvPr id="111"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sp>
            <p:nvSpPr>
              <p:cNvPr id="112" name="Freeform 5"/>
              <p:cNvSpPr/>
              <p:nvPr/>
            </p:nvSpPr>
            <p:spPr bwMode="auto">
              <a:xfrm rot="10800000">
                <a:off x="3349873" y="2660405"/>
                <a:ext cx="2650113" cy="234877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lstStyle/>
              <a:p>
                <a:endParaRPr lang="zh-CN" altLang="en-US" dirty="0">
                  <a:solidFill>
                    <a:prstClr val="black"/>
                  </a:solidFill>
                  <a:latin typeface="微软雅黑" panose="020B0503020204020204" charset="-122"/>
                  <a:ea typeface="微软雅黑" panose="020B0503020204020204" charset="-122"/>
                </a:endParaRPr>
              </a:p>
            </p:txBody>
          </p:sp>
        </p:grpSp>
        <p:sp>
          <p:nvSpPr>
            <p:cNvPr id="127" name="文本框 35"/>
            <p:cNvSpPr txBox="1"/>
            <p:nvPr/>
          </p:nvSpPr>
          <p:spPr>
            <a:xfrm>
              <a:off x="4356751" y="5012419"/>
              <a:ext cx="823247" cy="461665"/>
            </a:xfrm>
            <a:prstGeom prst="rect">
              <a:avLst/>
            </a:prstGeom>
            <a:noFill/>
          </p:spPr>
          <p:txBody>
            <a:bodyPr wrap="square" rtlCol="0">
              <a:spAutoFit/>
            </a:bodyPr>
            <a:lstStyle/>
            <a:p>
              <a:pPr algn="ctr"/>
              <a:r>
                <a:rPr lang="en-US" altLang="zh-CN" sz="2400" kern="0" dirty="0" smtClean="0">
                  <a:solidFill>
                    <a:schemeClr val="bg1"/>
                  </a:solidFill>
                  <a:latin typeface="微软雅黑" panose="020B0503020204020204" charset="-122"/>
                  <a:ea typeface="微软雅黑" panose="020B0503020204020204" charset="-122"/>
                </a:rPr>
                <a:t>03</a:t>
              </a:r>
              <a:endParaRPr lang="zh-CN" altLang="en-US" sz="2400" kern="0"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a:off x="871320" y="1975462"/>
            <a:ext cx="2395418" cy="3624251"/>
            <a:chOff x="1195150" y="2390252"/>
            <a:chExt cx="1897219" cy="2870479"/>
          </a:xfrm>
        </p:grpSpPr>
        <p:pic>
          <p:nvPicPr>
            <p:cNvPr id="130" name="Picture 2" descr="C:\Users\Administrator\Desktop\新建文件夹 (3)\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1195150" y="2390252"/>
              <a:ext cx="1897219" cy="2870479"/>
            </a:xfrm>
            <a:prstGeom prst="rect">
              <a:avLst/>
            </a:prstGeom>
            <a:noFill/>
            <a:extLst>
              <a:ext uri="{909E8E84-426E-40DD-AFC4-6F175D3DCCD1}">
                <a14:hiddenFill xmlns:a14="http://schemas.microsoft.com/office/drawing/2010/main">
                  <a:solidFill>
                    <a:srgbClr val="FFFFFF"/>
                  </a:solidFill>
                </a14:hiddenFill>
              </a:ext>
            </a:extLst>
          </p:spPr>
        </p:pic>
        <p:sp>
          <p:nvSpPr>
            <p:cNvPr id="133" name="MH_SubTitle_1"/>
            <p:cNvSpPr>
              <a:spLocks noChangeArrowheads="1"/>
            </p:cNvSpPr>
            <p:nvPr>
              <p:custDataLst>
                <p:tags r:id="rId6"/>
              </p:custDataLst>
            </p:nvPr>
          </p:nvSpPr>
          <p:spPr bwMode="auto">
            <a:xfrm rot="20880000" flipH="1">
              <a:off x="1574424" y="3614775"/>
              <a:ext cx="722241"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dirty="0" smtClean="0">
                  <a:solidFill>
                    <a:srgbClr val="2F5597"/>
                  </a:solidFill>
                  <a:latin typeface="微软雅黑" panose="020B0503020204020204" charset="-122"/>
                  <a:ea typeface="微软雅黑" panose="020B0503020204020204" charset="-122"/>
                </a:rPr>
                <a:t>迁移学习</a:t>
              </a:r>
              <a:endParaRPr lang="zh-CN" altLang="en-US" sz="2800" dirty="0" smtClean="0">
                <a:solidFill>
                  <a:srgbClr val="2F5597"/>
                </a:solidFill>
                <a:latin typeface="微软雅黑" panose="020B0503020204020204" charset="-122"/>
                <a:ea typeface="微软雅黑" panose="020B0503020204020204" charset="-122"/>
              </a:endParaRPr>
            </a:p>
            <a:p>
              <a:r>
                <a:rPr lang="en-US" altLang="zh-CN" sz="2800" dirty="0" smtClean="0">
                  <a:solidFill>
                    <a:srgbClr val="2F5597"/>
                  </a:solidFill>
                  <a:latin typeface="微软雅黑" panose="020B0503020204020204" charset="-122"/>
                  <a:ea typeface="微软雅黑" panose="020B0503020204020204" charset="-122"/>
                </a:rPr>
                <a:t>   ABC</a:t>
              </a:r>
              <a:endParaRPr lang="en-US" altLang="zh-CN" sz="2800" dirty="0" smtClean="0">
                <a:solidFill>
                  <a:srgbClr val="2F5597"/>
                </a:solidFill>
                <a:latin typeface="微软雅黑" panose="020B0503020204020204" charset="-122"/>
                <a:ea typeface="微软雅黑" panose="020B0503020204020204" charset="-122"/>
              </a:endParaRPr>
            </a:p>
          </p:txBody>
        </p:sp>
      </p:grpSp>
      <p:sp>
        <p:nvSpPr>
          <p:cNvPr id="36"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3.1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迁移学习</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11212830" y="344170"/>
            <a:ext cx="551180" cy="368300"/>
          </a:xfrm>
          <a:prstGeom prst="rect">
            <a:avLst/>
          </a:prstGeom>
          <a:noFill/>
        </p:spPr>
        <p:txBody>
          <a:bodyPr wrap="none" rtlCol="0">
            <a:spAutoFit/>
          </a:bodyPr>
          <a:p>
            <a:r>
              <a:rPr lang="en-US" altLang="zh-CN"/>
              <a:t>11/24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p:tgtEl>
                                          <p:spTgt spid="85"/>
                                        </p:tgtEl>
                                        <p:attrNameLst>
                                          <p:attrName>ppt_x</p:attrName>
                                        </p:attrNameLst>
                                      </p:cBhvr>
                                      <p:tavLst>
                                        <p:tav tm="0">
                                          <p:val>
                                            <p:strVal val="#ppt_x-#ppt_w*1.125000"/>
                                          </p:val>
                                        </p:tav>
                                        <p:tav tm="100000">
                                          <p:val>
                                            <p:strVal val="#ppt_x"/>
                                          </p:val>
                                        </p:tav>
                                      </p:tavLst>
                                    </p:anim>
                                    <p:animEffect transition="in" filter="wipe(right)">
                                      <p:cBhvr>
                                        <p:cTn id="21" dur="500"/>
                                        <p:tgtEl>
                                          <p:spTgt spid="8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left)">
                                      <p:cBhvr>
                                        <p:cTn id="29" dur="500"/>
                                        <p:tgtEl>
                                          <p:spTgt spid="8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left)">
                                      <p:cBhvr>
                                        <p:cTn id="37" dur="500"/>
                                        <p:tgtEl>
                                          <p:spTgt spid="89"/>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圆角矩形 77"/>
          <p:cNvSpPr/>
          <p:nvPr/>
        </p:nvSpPr>
        <p:spPr>
          <a:xfrm>
            <a:off x="4772588" y="1807776"/>
            <a:ext cx="2573316" cy="4376581"/>
          </a:xfrm>
          <a:prstGeom prst="roundRect">
            <a:avLst>
              <a:gd name="adj" fmla="val 1152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9" name="圆角矩形 78"/>
          <p:cNvSpPr/>
          <p:nvPr/>
        </p:nvSpPr>
        <p:spPr>
          <a:xfrm>
            <a:off x="7698095" y="1810682"/>
            <a:ext cx="2573186" cy="4376581"/>
          </a:xfrm>
          <a:prstGeom prst="roundRect">
            <a:avLst>
              <a:gd name="adj" fmla="val 1152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1" name="圆角矩形 80"/>
          <p:cNvSpPr/>
          <p:nvPr/>
        </p:nvSpPr>
        <p:spPr>
          <a:xfrm>
            <a:off x="1884845" y="1810682"/>
            <a:ext cx="2573186" cy="4376581"/>
          </a:xfrm>
          <a:prstGeom prst="roundRect">
            <a:avLst>
              <a:gd name="adj" fmla="val 1152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3" name="组合 2"/>
          <p:cNvGrpSpPr/>
          <p:nvPr/>
        </p:nvGrpSpPr>
        <p:grpSpPr>
          <a:xfrm>
            <a:off x="2148230" y="1897485"/>
            <a:ext cx="2096670" cy="3615537"/>
            <a:chOff x="2148230" y="1897485"/>
            <a:chExt cx="2096670" cy="3615537"/>
          </a:xfrm>
        </p:grpSpPr>
        <p:sp>
          <p:nvSpPr>
            <p:cNvPr id="120" name="矩形 119"/>
            <p:cNvSpPr/>
            <p:nvPr/>
          </p:nvSpPr>
          <p:spPr>
            <a:xfrm>
              <a:off x="2310517" y="4036647"/>
              <a:ext cx="1777618" cy="1476375"/>
            </a:xfrm>
            <a:prstGeom prst="rect">
              <a:avLst/>
            </a:prstGeom>
          </p:spPr>
          <p:txBody>
            <a:bodyPr wrap="square" lIns="91816" tIns="45908" rIns="91816" bIns="45908">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rPr>
                <a:t>一些研究领域只有少量标注数据，且数据标注成本较高，不足以训练一个足够鲁棒的神经网络。</a:t>
              </a:r>
              <a:endPar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endParaRPr>
            </a:p>
          </p:txBody>
        </p:sp>
        <p:grpSp>
          <p:nvGrpSpPr>
            <p:cNvPr id="121" name="组合 120"/>
            <p:cNvGrpSpPr/>
            <p:nvPr/>
          </p:nvGrpSpPr>
          <p:grpSpPr>
            <a:xfrm>
              <a:off x="2148230" y="1897485"/>
              <a:ext cx="2096670" cy="1062229"/>
              <a:chOff x="615404" y="1960044"/>
              <a:chExt cx="2096670" cy="1062229"/>
            </a:xfrm>
          </p:grpSpPr>
          <p:sp>
            <p:nvSpPr>
              <p:cNvPr id="122" name="文本框 3629"/>
              <p:cNvSpPr txBox="1"/>
              <p:nvPr/>
            </p:nvSpPr>
            <p:spPr>
              <a:xfrm>
                <a:off x="962950" y="1960044"/>
                <a:ext cx="1305498" cy="830972"/>
              </a:xfrm>
              <a:prstGeom prst="rect">
                <a:avLst/>
              </a:prstGeom>
              <a:noFill/>
              <a:effectLst>
                <a:innerShdw blurRad="63500" dist="50800" dir="10800000">
                  <a:prstClr val="black">
                    <a:alpha val="50000"/>
                  </a:prstClr>
                </a:innerShdw>
              </a:effectLst>
            </p:spPr>
            <p:txBody>
              <a:bodyPr wrap="square" lIns="91415" tIns="45708" rIns="91415" bIns="45708" rtlCol="0">
                <a:spAutoFit/>
              </a:bodyPr>
              <a:lstStyle/>
              <a:p>
                <a:pPr algn="ctr"/>
                <a:r>
                  <a:rPr lang="en-US" altLang="zh-CN"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rPr>
                  <a:t>01</a:t>
                </a:r>
                <a:endParaRPr lang="zh-CN" altLang="en-US"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endParaRPr>
              </a:p>
            </p:txBody>
          </p:sp>
          <p:sp>
            <p:nvSpPr>
              <p:cNvPr id="123" name="文本框 60"/>
              <p:cNvSpPr txBox="1"/>
              <p:nvPr/>
            </p:nvSpPr>
            <p:spPr>
              <a:xfrm>
                <a:off x="1083829" y="2555435"/>
                <a:ext cx="1063739" cy="338530"/>
              </a:xfrm>
              <a:prstGeom prst="rect">
                <a:avLst/>
              </a:prstGeom>
              <a:noFill/>
            </p:spPr>
            <p:txBody>
              <a:bodyPr wrap="square" lIns="91415" tIns="45708" rIns="91415" bIns="45708" rtlCol="0">
                <a:spAutoFit/>
              </a:bodyPr>
              <a:lstStyle/>
              <a:p>
                <a:pPr algn="ctr"/>
                <a:r>
                  <a:rPr lang="en-US" altLang="zh-CN" sz="1600" dirty="0">
                    <a:solidFill>
                      <a:schemeClr val="accent5">
                        <a:lumMod val="75000"/>
                      </a:schemeClr>
                    </a:solidFill>
                    <a:latin typeface="LiHei Pro" panose="020B0500000000000000" pitchFamily="34" charset="-122"/>
                    <a:ea typeface="LiHei Pro" panose="020B0500000000000000" pitchFamily="34" charset="-122"/>
                  </a:rPr>
                  <a:t>OPTION</a:t>
                </a:r>
                <a:endParaRPr lang="zh-CN" altLang="en-US" sz="1600" dirty="0">
                  <a:solidFill>
                    <a:schemeClr val="accent5">
                      <a:lumMod val="75000"/>
                    </a:schemeClr>
                  </a:solidFill>
                  <a:latin typeface="LiHei Pro" panose="020B0500000000000000" pitchFamily="34" charset="-122"/>
                  <a:ea typeface="LiHei Pro" panose="020B0500000000000000" pitchFamily="34" charset="-122"/>
                </a:endParaRPr>
              </a:p>
            </p:txBody>
          </p:sp>
          <p:sp>
            <p:nvSpPr>
              <p:cNvPr id="125" name="圆角矩形 124"/>
              <p:cNvSpPr/>
              <p:nvPr/>
            </p:nvSpPr>
            <p:spPr>
              <a:xfrm>
                <a:off x="615404" y="2937724"/>
                <a:ext cx="2096670" cy="84549"/>
              </a:xfrm>
              <a:prstGeom prst="roundRect">
                <a:avLst>
                  <a:gd name="adj" fmla="val 8586"/>
                </a:avLst>
              </a:prstGeom>
              <a:solidFill>
                <a:schemeClr val="accent5">
                  <a:lumMod val="75000"/>
                </a:schemeClr>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8" rIns="91415" bIns="45708" rtlCol="0" anchor="ctr"/>
              <a:lstStyle/>
              <a:p>
                <a:pPr algn="ctr"/>
                <a:endParaRPr lang="zh-CN" altLang="en-US" dirty="0">
                  <a:solidFill>
                    <a:prstClr val="white"/>
                  </a:solidFill>
                  <a:ea typeface="微软雅黑" panose="020B0503020204020204" charset="-122"/>
                </a:endParaRPr>
              </a:p>
            </p:txBody>
          </p:sp>
        </p:grpSp>
        <p:sp>
          <p:nvSpPr>
            <p:cNvPr id="128" name="TextBox 127"/>
            <p:cNvSpPr txBox="1"/>
            <p:nvPr/>
          </p:nvSpPr>
          <p:spPr>
            <a:xfrm>
              <a:off x="2347805" y="3105340"/>
              <a:ext cx="1661160" cy="367030"/>
            </a:xfrm>
            <a:prstGeom prst="rect">
              <a:avLst/>
            </a:prstGeom>
            <a:noFill/>
          </p:spPr>
          <p:txBody>
            <a:bodyPr wrap="none" lIns="91415" tIns="45708" rIns="91415" bIns="45708" rtlCol="0">
              <a:spAutoFit/>
            </a:bodyPr>
            <a:lstStyle/>
            <a:p>
              <a:r>
                <a:rPr lang="zh-CN" altLang="en-US" b="1" dirty="0" smtClean="0">
                  <a:solidFill>
                    <a:schemeClr val="accent5">
                      <a:lumMod val="75000"/>
                    </a:schemeClr>
                  </a:solidFill>
                  <a:latin typeface="微软雅黑" panose="020B0503020204020204" charset="-122"/>
                  <a:ea typeface="微软雅黑" panose="020B0503020204020204" charset="-122"/>
                </a:rPr>
                <a:t>标注数据少</a:t>
              </a:r>
              <a:r>
                <a:rPr lang="en-US" altLang="zh-CN" b="1" dirty="0" smtClean="0">
                  <a:solidFill>
                    <a:schemeClr val="accent5">
                      <a:lumMod val="75000"/>
                    </a:schemeClr>
                  </a:solidFill>
                  <a:latin typeface="微软雅黑" panose="020B0503020204020204" charset="-122"/>
                  <a:ea typeface="微软雅黑" panose="020B0503020204020204" charset="-122"/>
                </a:rPr>
                <a:t>/</a:t>
              </a:r>
              <a:r>
                <a:rPr lang="zh-CN" altLang="en-US" b="1" dirty="0" smtClean="0">
                  <a:solidFill>
                    <a:schemeClr val="accent5">
                      <a:lumMod val="75000"/>
                    </a:schemeClr>
                  </a:solidFill>
                  <a:latin typeface="微软雅黑" panose="020B0503020204020204" charset="-122"/>
                  <a:ea typeface="微软雅黑" panose="020B0503020204020204" charset="-122"/>
                </a:rPr>
                <a:t>无</a:t>
              </a:r>
              <a:endParaRPr lang="zh-CN" altLang="en-US" b="1" dirty="0" smtClean="0">
                <a:solidFill>
                  <a:schemeClr val="accent5">
                    <a:lumMod val="75000"/>
                  </a:schemeClr>
                </a:solidFill>
                <a:latin typeface="微软雅黑" panose="020B0503020204020204" charset="-122"/>
                <a:ea typeface="微软雅黑" panose="020B0503020204020204" charset="-122"/>
              </a:endParaRPr>
            </a:p>
          </p:txBody>
        </p:sp>
      </p:grpSp>
      <p:grpSp>
        <p:nvGrpSpPr>
          <p:cNvPr id="4" name="组合 3"/>
          <p:cNvGrpSpPr/>
          <p:nvPr/>
        </p:nvGrpSpPr>
        <p:grpSpPr>
          <a:xfrm>
            <a:off x="5010910" y="1907142"/>
            <a:ext cx="2096670" cy="3366485"/>
            <a:chOff x="5010910" y="1897617"/>
            <a:chExt cx="2096670" cy="3366485"/>
          </a:xfrm>
        </p:grpSpPr>
        <p:grpSp>
          <p:nvGrpSpPr>
            <p:cNvPr id="82" name="组合 81"/>
            <p:cNvGrpSpPr/>
            <p:nvPr/>
          </p:nvGrpSpPr>
          <p:grpSpPr>
            <a:xfrm>
              <a:off x="5010910" y="1897617"/>
              <a:ext cx="2096670" cy="1062097"/>
              <a:chOff x="3478084" y="1960176"/>
              <a:chExt cx="2096670" cy="1062097"/>
            </a:xfrm>
          </p:grpSpPr>
          <p:sp>
            <p:nvSpPr>
              <p:cNvPr id="83" name="文本框 1538"/>
              <p:cNvSpPr txBox="1"/>
              <p:nvPr/>
            </p:nvSpPr>
            <p:spPr>
              <a:xfrm>
                <a:off x="3844643" y="1960176"/>
                <a:ext cx="1305498" cy="830972"/>
              </a:xfrm>
              <a:prstGeom prst="rect">
                <a:avLst/>
              </a:prstGeom>
              <a:noFill/>
              <a:effectLst>
                <a:innerShdw blurRad="63500" dist="50800" dir="10800000">
                  <a:prstClr val="black">
                    <a:alpha val="50000"/>
                  </a:prstClr>
                </a:innerShdw>
              </a:effectLst>
            </p:spPr>
            <p:txBody>
              <a:bodyPr wrap="square" lIns="91415" tIns="45708" rIns="91415" bIns="45708" rtlCol="0">
                <a:spAutoFit/>
              </a:bodyPr>
              <a:lstStyle/>
              <a:p>
                <a:pPr algn="ctr"/>
                <a:r>
                  <a:rPr lang="en-US" altLang="zh-CN"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rPr>
                  <a:t>02</a:t>
                </a:r>
                <a:endParaRPr lang="zh-CN" altLang="en-US"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endParaRPr>
              </a:p>
            </p:txBody>
          </p:sp>
          <p:sp>
            <p:nvSpPr>
              <p:cNvPr id="84" name="文本框 1"/>
              <p:cNvSpPr txBox="1"/>
              <p:nvPr/>
            </p:nvSpPr>
            <p:spPr>
              <a:xfrm>
                <a:off x="3961941" y="2555567"/>
                <a:ext cx="1063739" cy="338530"/>
              </a:xfrm>
              <a:prstGeom prst="rect">
                <a:avLst/>
              </a:prstGeom>
              <a:noFill/>
            </p:spPr>
            <p:txBody>
              <a:bodyPr wrap="square" lIns="91415" tIns="45708" rIns="91415" bIns="45708" rtlCol="0">
                <a:spAutoFit/>
              </a:bodyPr>
              <a:lstStyle/>
              <a:p>
                <a:pPr algn="ctr"/>
                <a:r>
                  <a:rPr lang="en-US" altLang="zh-CN" sz="1600" dirty="0">
                    <a:solidFill>
                      <a:schemeClr val="accent5">
                        <a:lumMod val="75000"/>
                      </a:schemeClr>
                    </a:solidFill>
                    <a:latin typeface="LiHei Pro" panose="020B0500000000000000" pitchFamily="34" charset="-122"/>
                    <a:ea typeface="LiHei Pro" panose="020B0500000000000000" pitchFamily="34" charset="-122"/>
                  </a:rPr>
                  <a:t>OPTION</a:t>
                </a:r>
                <a:endParaRPr lang="zh-CN" altLang="en-US" sz="1600" dirty="0">
                  <a:solidFill>
                    <a:schemeClr val="accent5">
                      <a:lumMod val="75000"/>
                    </a:schemeClr>
                  </a:solidFill>
                  <a:latin typeface="LiHei Pro" panose="020B0500000000000000" pitchFamily="34" charset="-122"/>
                  <a:ea typeface="LiHei Pro" panose="020B0500000000000000" pitchFamily="34" charset="-122"/>
                </a:endParaRPr>
              </a:p>
            </p:txBody>
          </p:sp>
          <p:sp>
            <p:nvSpPr>
              <p:cNvPr id="85" name="圆角矩形 84"/>
              <p:cNvSpPr/>
              <p:nvPr/>
            </p:nvSpPr>
            <p:spPr>
              <a:xfrm>
                <a:off x="3478084" y="2937724"/>
                <a:ext cx="2096670" cy="84549"/>
              </a:xfrm>
              <a:prstGeom prst="roundRect">
                <a:avLst>
                  <a:gd name="adj" fmla="val 8586"/>
                </a:avLst>
              </a:prstGeom>
              <a:solidFill>
                <a:schemeClr val="accent5">
                  <a:lumMod val="75000"/>
                </a:schemeClr>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8" rIns="91415" bIns="45708" rtlCol="0" anchor="ctr"/>
              <a:lstStyle/>
              <a:p>
                <a:pPr algn="ctr"/>
                <a:endParaRPr lang="zh-CN" altLang="en-US" dirty="0">
                  <a:solidFill>
                    <a:prstClr val="white"/>
                  </a:solidFill>
                  <a:ea typeface="微软雅黑" panose="020B0503020204020204" charset="-122"/>
                </a:endParaRPr>
              </a:p>
            </p:txBody>
          </p:sp>
        </p:grpSp>
        <p:sp>
          <p:nvSpPr>
            <p:cNvPr id="129" name="矩形 128"/>
            <p:cNvSpPr/>
            <p:nvPr/>
          </p:nvSpPr>
          <p:spPr>
            <a:xfrm>
              <a:off x="5185099" y="4065222"/>
              <a:ext cx="1777618" cy="1198880"/>
            </a:xfrm>
            <a:prstGeom prst="rect">
              <a:avLst/>
            </a:prstGeom>
          </p:spPr>
          <p:txBody>
            <a:bodyPr wrap="square" lIns="91816" tIns="45908" rIns="91816" bIns="45908">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rPr>
                <a:t>大规模神经网络的训练依赖于大量的计算资源，这对于一般用户而言难以实现。</a:t>
              </a:r>
              <a:endPar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endParaRPr>
            </a:p>
          </p:txBody>
        </p:sp>
        <p:sp>
          <p:nvSpPr>
            <p:cNvPr id="130" name="TextBox 129"/>
            <p:cNvSpPr txBox="1"/>
            <p:nvPr/>
          </p:nvSpPr>
          <p:spPr>
            <a:xfrm>
              <a:off x="5285251" y="3105340"/>
              <a:ext cx="1553210" cy="367030"/>
            </a:xfrm>
            <a:prstGeom prst="rect">
              <a:avLst/>
            </a:prstGeom>
            <a:noFill/>
          </p:spPr>
          <p:txBody>
            <a:bodyPr wrap="none" lIns="91415" tIns="45708" rIns="91415" bIns="45708" rtlCol="0">
              <a:spAutoFit/>
            </a:bodyPr>
            <a:lstStyle/>
            <a:p>
              <a:r>
                <a:rPr lang="zh-CN" altLang="en-US" b="1" dirty="0">
                  <a:solidFill>
                    <a:schemeClr val="accent5">
                      <a:lumMod val="75000"/>
                    </a:schemeClr>
                  </a:solidFill>
                  <a:latin typeface="微软雅黑" panose="020B0503020204020204" charset="-122"/>
                  <a:ea typeface="微软雅黑" panose="020B0503020204020204" charset="-122"/>
                </a:rPr>
                <a:t>计算资源不足</a:t>
              </a:r>
              <a:endParaRPr lang="zh-CN" altLang="en-US" b="1" dirty="0">
                <a:solidFill>
                  <a:schemeClr val="accent5">
                    <a:lumMod val="75000"/>
                  </a:schemeClr>
                </a:solidFill>
                <a:latin typeface="微软雅黑" panose="020B0503020204020204" charset="-122"/>
                <a:ea typeface="微软雅黑" panose="020B0503020204020204" charset="-122"/>
              </a:endParaRPr>
            </a:p>
          </p:txBody>
        </p:sp>
      </p:grpSp>
      <p:grpSp>
        <p:nvGrpSpPr>
          <p:cNvPr id="5" name="组合 4"/>
          <p:cNvGrpSpPr/>
          <p:nvPr/>
        </p:nvGrpSpPr>
        <p:grpSpPr>
          <a:xfrm>
            <a:off x="7936353" y="1897485"/>
            <a:ext cx="2096670" cy="3127833"/>
            <a:chOff x="7936353" y="1897485"/>
            <a:chExt cx="2096670" cy="3127833"/>
          </a:xfrm>
        </p:grpSpPr>
        <p:grpSp>
          <p:nvGrpSpPr>
            <p:cNvPr id="89" name="组合 88"/>
            <p:cNvGrpSpPr/>
            <p:nvPr/>
          </p:nvGrpSpPr>
          <p:grpSpPr>
            <a:xfrm>
              <a:off x="7936353" y="1897485"/>
              <a:ext cx="2096670" cy="1062229"/>
              <a:chOff x="6403527" y="1960044"/>
              <a:chExt cx="2096670" cy="1062229"/>
            </a:xfrm>
          </p:grpSpPr>
          <p:sp>
            <p:nvSpPr>
              <p:cNvPr id="90" name="文本框 1540"/>
              <p:cNvSpPr txBox="1"/>
              <p:nvPr/>
            </p:nvSpPr>
            <p:spPr>
              <a:xfrm>
                <a:off x="6783364" y="1960044"/>
                <a:ext cx="1305498" cy="830972"/>
              </a:xfrm>
              <a:prstGeom prst="rect">
                <a:avLst/>
              </a:prstGeom>
              <a:noFill/>
              <a:effectLst>
                <a:innerShdw blurRad="63500" dist="50800" dir="10800000">
                  <a:prstClr val="black">
                    <a:alpha val="50000"/>
                  </a:prstClr>
                </a:innerShdw>
              </a:effectLst>
            </p:spPr>
            <p:txBody>
              <a:bodyPr wrap="square" lIns="91415" tIns="45708" rIns="91415" bIns="45708" rtlCol="0">
                <a:spAutoFit/>
              </a:bodyPr>
              <a:lstStyle/>
              <a:p>
                <a:pPr algn="ctr"/>
                <a:r>
                  <a:rPr lang="en-US" altLang="zh-CN"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rPr>
                  <a:t>03</a:t>
                </a:r>
                <a:endParaRPr lang="zh-CN" altLang="en-US" sz="4800" dirty="0">
                  <a:solidFill>
                    <a:schemeClr val="accent5">
                      <a:lumMod val="75000"/>
                    </a:schemeClr>
                  </a:solidFill>
                  <a:effectLst>
                    <a:innerShdw blurRad="50800" dist="25400" dir="10800000">
                      <a:prstClr val="black">
                        <a:alpha val="50000"/>
                      </a:prstClr>
                    </a:innerShdw>
                  </a:effectLst>
                  <a:latin typeface="Impact" panose="020B0806030902050204" pitchFamily="34" charset="0"/>
                  <a:ea typeface="造字工房尚黑 G0v1 长体" pitchFamily="50" charset="-122"/>
                </a:endParaRPr>
              </a:p>
            </p:txBody>
          </p:sp>
          <p:sp>
            <p:nvSpPr>
              <p:cNvPr id="92" name="文本框 61"/>
              <p:cNvSpPr txBox="1"/>
              <p:nvPr/>
            </p:nvSpPr>
            <p:spPr>
              <a:xfrm>
                <a:off x="6897080" y="2555435"/>
                <a:ext cx="1063739" cy="338530"/>
              </a:xfrm>
              <a:prstGeom prst="rect">
                <a:avLst/>
              </a:prstGeom>
              <a:noFill/>
            </p:spPr>
            <p:txBody>
              <a:bodyPr wrap="square" lIns="91415" tIns="45708" rIns="91415" bIns="45708" rtlCol="0">
                <a:spAutoFit/>
              </a:bodyPr>
              <a:lstStyle/>
              <a:p>
                <a:pPr algn="ctr"/>
                <a:r>
                  <a:rPr lang="en-US" altLang="zh-CN" sz="1600" dirty="0">
                    <a:solidFill>
                      <a:schemeClr val="accent5">
                        <a:lumMod val="75000"/>
                      </a:schemeClr>
                    </a:solidFill>
                    <a:latin typeface="LiHei Pro" panose="020B0500000000000000" pitchFamily="34" charset="-122"/>
                    <a:ea typeface="LiHei Pro" panose="020B0500000000000000" pitchFamily="34" charset="-122"/>
                  </a:rPr>
                  <a:t>OPTION</a:t>
                </a:r>
                <a:endParaRPr lang="zh-CN" altLang="en-US" sz="1600" dirty="0">
                  <a:solidFill>
                    <a:schemeClr val="accent5">
                      <a:lumMod val="75000"/>
                    </a:schemeClr>
                  </a:solidFill>
                  <a:latin typeface="LiHei Pro" panose="020B0500000000000000" pitchFamily="34" charset="-122"/>
                  <a:ea typeface="LiHei Pro" panose="020B0500000000000000" pitchFamily="34" charset="-122"/>
                </a:endParaRPr>
              </a:p>
            </p:txBody>
          </p:sp>
          <p:sp>
            <p:nvSpPr>
              <p:cNvPr id="93" name="圆角矩形 92"/>
              <p:cNvSpPr/>
              <p:nvPr/>
            </p:nvSpPr>
            <p:spPr>
              <a:xfrm>
                <a:off x="6403527" y="2937724"/>
                <a:ext cx="2096670" cy="84549"/>
              </a:xfrm>
              <a:prstGeom prst="roundRect">
                <a:avLst>
                  <a:gd name="adj" fmla="val 8586"/>
                </a:avLst>
              </a:prstGeom>
              <a:solidFill>
                <a:schemeClr val="accent5">
                  <a:lumMod val="75000"/>
                </a:schemeClr>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8" rIns="91415" bIns="45708" rtlCol="0" anchor="ctr"/>
              <a:lstStyle/>
              <a:p>
                <a:pPr algn="ctr"/>
                <a:endParaRPr lang="zh-CN" altLang="en-US" dirty="0">
                  <a:solidFill>
                    <a:prstClr val="white"/>
                  </a:solidFill>
                  <a:ea typeface="微软雅黑" panose="020B0503020204020204" charset="-122"/>
                </a:endParaRPr>
              </a:p>
            </p:txBody>
          </p:sp>
        </p:grpSp>
        <p:sp>
          <p:nvSpPr>
            <p:cNvPr id="131" name="矩形 130"/>
            <p:cNvSpPr/>
            <p:nvPr/>
          </p:nvSpPr>
          <p:spPr>
            <a:xfrm>
              <a:off x="8095879" y="4103298"/>
              <a:ext cx="1777618" cy="922020"/>
            </a:xfrm>
            <a:prstGeom prst="rect">
              <a:avLst/>
            </a:prstGeom>
          </p:spPr>
          <p:txBody>
            <a:bodyPr wrap="square" lIns="91816" tIns="45908" rIns="91816" bIns="45908">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rPr>
                <a:t>应对于普适化需求的模型，在特定应用上表现不尽如人意。</a:t>
              </a:r>
              <a:endParaRPr lang="zh-CN" altLang="en-US" sz="1200" dirty="0">
                <a:solidFill>
                  <a:schemeClr val="bg1">
                    <a:lumMod val="50000"/>
                  </a:schemeClr>
                </a:solidFill>
                <a:latin typeface="微软雅黑" panose="020B0503020204020204" charset="-122"/>
                <a:ea typeface="微软雅黑" panose="020B0503020204020204" charset="-122"/>
                <a:cs typeface="华文黑体" pitchFamily="2" charset="-122"/>
              </a:endParaRPr>
            </a:p>
          </p:txBody>
        </p:sp>
        <p:sp>
          <p:nvSpPr>
            <p:cNvPr id="132" name="TextBox 131"/>
            <p:cNvSpPr txBox="1"/>
            <p:nvPr/>
          </p:nvSpPr>
          <p:spPr>
            <a:xfrm>
              <a:off x="8199368" y="3105340"/>
              <a:ext cx="1553210" cy="367030"/>
            </a:xfrm>
            <a:prstGeom prst="rect">
              <a:avLst/>
            </a:prstGeom>
            <a:noFill/>
          </p:spPr>
          <p:txBody>
            <a:bodyPr wrap="none" lIns="91415" tIns="45708" rIns="91415" bIns="45708" rtlCol="0">
              <a:spAutoFit/>
            </a:bodyPr>
            <a:lstStyle/>
            <a:p>
              <a:r>
                <a:rPr lang="zh-CN" altLang="en-US" b="1" dirty="0">
                  <a:solidFill>
                    <a:schemeClr val="accent5">
                      <a:lumMod val="75000"/>
                    </a:schemeClr>
                  </a:solidFill>
                  <a:latin typeface="微软雅黑" panose="020B0503020204020204" charset="-122"/>
                  <a:ea typeface="微软雅黑" panose="020B0503020204020204" charset="-122"/>
                </a:rPr>
                <a:t>特定应用低效</a:t>
              </a:r>
              <a:endParaRPr lang="zh-CN" altLang="en-US" b="1" dirty="0">
                <a:solidFill>
                  <a:schemeClr val="accent5">
                    <a:lumMod val="75000"/>
                  </a:schemeClr>
                </a:solidFill>
                <a:latin typeface="微软雅黑" panose="020B0503020204020204" charset="-122"/>
                <a:ea typeface="微软雅黑" panose="020B0503020204020204" charset="-122"/>
              </a:endParaRPr>
            </a:p>
          </p:txBody>
        </p:sp>
      </p:grpSp>
      <p:sp>
        <p:nvSpPr>
          <p:cNvPr id="32" name="标题 1"/>
          <p:cNvSpPr txBox="1"/>
          <p:nvPr/>
        </p:nvSpPr>
        <p:spPr>
          <a:xfrm>
            <a:off x="1637030" y="636905"/>
            <a:ext cx="4378325"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3.1</a:t>
            </a:r>
            <a:r>
              <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迁移学习要解决的问题</a:t>
            </a:r>
            <a:endPar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36" name="文本框 35"/>
          <p:cNvSpPr txBox="1"/>
          <p:nvPr/>
        </p:nvSpPr>
        <p:spPr>
          <a:xfrm>
            <a:off x="11212830" y="344170"/>
            <a:ext cx="593725" cy="368300"/>
          </a:xfrm>
          <a:prstGeom prst="rect">
            <a:avLst/>
          </a:prstGeom>
          <a:noFill/>
        </p:spPr>
        <p:txBody>
          <a:bodyPr wrap="none" rtlCol="0">
            <a:spAutoFit/>
          </a:bodyPr>
          <a:p>
            <a:r>
              <a:rPr lang="en-US" altLang="zh-CN"/>
              <a:t>12/24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0"/>
                            </p:stCondLst>
                            <p:childTnLst>
                              <p:par>
                                <p:cTn id="13" presetID="2" presetClass="entr" presetSubtype="4"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additive="base">
                                        <p:cTn id="33" dur="500" fill="hold"/>
                                        <p:tgtEl>
                                          <p:spTgt spid="79"/>
                                        </p:tgtEl>
                                        <p:attrNameLst>
                                          <p:attrName>ppt_x</p:attrName>
                                        </p:attrNameLst>
                                      </p:cBhvr>
                                      <p:tavLst>
                                        <p:tav tm="0">
                                          <p:val>
                                            <p:strVal val="#ppt_x"/>
                                          </p:val>
                                        </p:tav>
                                        <p:tav tm="100000">
                                          <p:val>
                                            <p:strVal val="#ppt_x"/>
                                          </p:val>
                                        </p:tav>
                                      </p:tavLst>
                                    </p:anim>
                                    <p:anim calcmode="lin" valueType="num">
                                      <p:cBhvr additive="base">
                                        <p:cTn id="34" dur="500" fill="hold"/>
                                        <p:tgtEl>
                                          <p:spTgt spid="79"/>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1"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标题 1"/>
          <p:cNvSpPr txBox="1"/>
          <p:nvPr/>
        </p:nvSpPr>
        <p:spPr>
          <a:xfrm>
            <a:off x="1622425" y="551180"/>
            <a:ext cx="4212590"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3.2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预训练模型管理工具</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PaddleHub</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2" name="文本框 1"/>
          <p:cNvSpPr txBox="1"/>
          <p:nvPr/>
        </p:nvSpPr>
        <p:spPr>
          <a:xfrm>
            <a:off x="3034030" y="4784725"/>
            <a:ext cx="6640195" cy="1014730"/>
          </a:xfrm>
          <a:prstGeom prst="rect">
            <a:avLst/>
          </a:prstGeom>
          <a:noFill/>
        </p:spPr>
        <p:txBody>
          <a:bodyPr wrap="square" rtlCol="0" anchor="t">
            <a:spAutoFit/>
          </a:bodyPr>
          <a:p>
            <a:r>
              <a:rPr lang="zh-CN" altLang="en-US" sz="2000" kern="0" dirty="0">
                <a:solidFill>
                  <a:schemeClr val="bg1">
                    <a:lumMod val="50000"/>
                  </a:schemeClr>
                </a:solidFill>
                <a:latin typeface="微软雅黑" panose="020B0503020204020204" charset="-122"/>
                <a:ea typeface="微软雅黑" panose="020B0503020204020204" charset="-122"/>
              </a:rPr>
              <a:t>PaddleHub提供的预训练模型涵盖了图像分类、目标检测、</a:t>
            </a:r>
            <a:r>
              <a:rPr lang="zh-CN" altLang="en-US" sz="2000" u="sng" kern="0" dirty="0">
                <a:solidFill>
                  <a:schemeClr val="bg1">
                    <a:lumMod val="50000"/>
                  </a:schemeClr>
                </a:solidFill>
                <a:latin typeface="微软雅黑" panose="020B0503020204020204" charset="-122"/>
                <a:ea typeface="微软雅黑" panose="020B0503020204020204" charset="-122"/>
              </a:rPr>
              <a:t>词法分析、语义模型、情感分析</a:t>
            </a:r>
            <a:r>
              <a:rPr lang="zh-CN" altLang="en-US" sz="2000" kern="0" dirty="0">
                <a:solidFill>
                  <a:schemeClr val="bg1">
                    <a:lumMod val="50000"/>
                  </a:schemeClr>
                </a:solidFill>
                <a:latin typeface="微软雅黑" panose="020B0503020204020204" charset="-122"/>
                <a:ea typeface="微软雅黑" panose="020B0503020204020204" charset="-122"/>
              </a:rPr>
              <a:t>、视频分类、图像生成、图像分割、文本审核、关键点检测等主流模型。</a:t>
            </a:r>
            <a:endParaRPr lang="zh-CN" altLang="en-US" sz="2000" kern="0" dirty="0">
              <a:solidFill>
                <a:schemeClr val="bg1">
                  <a:lumMod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3669665" y="1326515"/>
            <a:ext cx="5051425" cy="3371215"/>
          </a:xfrm>
          <a:prstGeom prst="rect">
            <a:avLst/>
          </a:prstGeom>
        </p:spPr>
      </p:pic>
      <p:sp>
        <p:nvSpPr>
          <p:cNvPr id="4" name="矩形 3"/>
          <p:cNvSpPr/>
          <p:nvPr/>
        </p:nvSpPr>
        <p:spPr>
          <a:xfrm>
            <a:off x="4994910" y="3401060"/>
            <a:ext cx="1334770" cy="902970"/>
          </a:xfrm>
          <a:prstGeom prst="rect">
            <a:avLst/>
          </a:prstGeom>
          <a:noFill/>
          <a:ln w="285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5" name="矩形 4"/>
          <p:cNvSpPr/>
          <p:nvPr/>
        </p:nvSpPr>
        <p:spPr>
          <a:xfrm>
            <a:off x="7470775" y="3017520"/>
            <a:ext cx="1050290" cy="316865"/>
          </a:xfrm>
          <a:prstGeom prst="rect">
            <a:avLst/>
          </a:prstGeom>
          <a:noFill/>
          <a:ln w="285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6" name="矩形 5"/>
          <p:cNvSpPr/>
          <p:nvPr/>
        </p:nvSpPr>
        <p:spPr>
          <a:xfrm>
            <a:off x="5080635" y="3017520"/>
            <a:ext cx="1050290" cy="316865"/>
          </a:xfrm>
          <a:prstGeom prst="rect">
            <a:avLst/>
          </a:prstGeom>
          <a:noFill/>
          <a:ln w="285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7" name="文本框 6"/>
          <p:cNvSpPr txBox="1"/>
          <p:nvPr/>
        </p:nvSpPr>
        <p:spPr>
          <a:xfrm>
            <a:off x="6784975" y="6137910"/>
            <a:ext cx="4989830" cy="368300"/>
          </a:xfrm>
          <a:prstGeom prst="rect">
            <a:avLst/>
          </a:prstGeom>
          <a:noFill/>
        </p:spPr>
        <p:txBody>
          <a:bodyPr wrap="square" rtlCol="0" anchor="t">
            <a:spAutoFit/>
          </a:bodyPr>
          <a:p>
            <a:r>
              <a:rPr lang="zh-CN" altLang="en-US">
                <a:hlinkClick r:id="rId2" action="ppaction://hlinkfile"/>
              </a:rPr>
              <a:t>https://paddlehub.readthedocs.io/zh_CN/develop/overview.html</a:t>
            </a:r>
            <a:endParaRPr lang="zh-CN" altLang="en-US"/>
          </a:p>
        </p:txBody>
      </p:sp>
      <p:sp>
        <p:nvSpPr>
          <p:cNvPr id="36" name="文本框 35"/>
          <p:cNvSpPr txBox="1"/>
          <p:nvPr/>
        </p:nvSpPr>
        <p:spPr>
          <a:xfrm>
            <a:off x="11212830" y="344170"/>
            <a:ext cx="601345" cy="368300"/>
          </a:xfrm>
          <a:prstGeom prst="rect">
            <a:avLst/>
          </a:prstGeom>
          <a:noFill/>
        </p:spPr>
        <p:txBody>
          <a:bodyPr wrap="none" rtlCol="0">
            <a:spAutoFit/>
          </a:bodyPr>
          <a:p>
            <a:r>
              <a:rPr lang="en-US" altLang="zh-CN"/>
              <a:t>13/24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27"/>
                                        </p:tgtEl>
                                        <p:attrNameLst>
                                          <p:attrName>style.visibility</p:attrName>
                                        </p:attrNameLst>
                                      </p:cBhvr>
                                      <p:to>
                                        <p:strVal val="visible"/>
                                      </p:to>
                                    </p:set>
                                    <p:anim calcmode="lin" valueType="num">
                                      <p:cBhvr>
                                        <p:cTn id="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7"/>
                                        </p:tgtEl>
                                        <p:attrNameLst>
                                          <p:attrName>ppt_y</p:attrName>
                                        </p:attrNameLst>
                                      </p:cBhvr>
                                      <p:tavLst>
                                        <p:tav tm="0">
                                          <p:val>
                                            <p:strVal val="#ppt_y"/>
                                          </p:val>
                                        </p:tav>
                                        <p:tav tm="100000">
                                          <p:val>
                                            <p:strVal val="#ppt_y"/>
                                          </p:val>
                                        </p:tav>
                                      </p:tavLst>
                                    </p:anim>
                                    <p:anim calcmode="lin" valueType="num">
                                      <p:cBhvr>
                                        <p:cTn id="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6" grpId="0" animBg="1"/>
      <p:bldP spid="5" grpId="0" animBg="1"/>
      <p:bldP spid="4" grpId="0" animBg="1"/>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组合 213"/>
          <p:cNvGrpSpPr/>
          <p:nvPr/>
        </p:nvGrpSpPr>
        <p:grpSpPr>
          <a:xfrm>
            <a:off x="7814104" y="4582020"/>
            <a:ext cx="3199765" cy="981710"/>
            <a:chOff x="5947699" y="908862"/>
            <a:chExt cx="4017253" cy="1232522"/>
          </a:xfrm>
        </p:grpSpPr>
        <p:grpSp>
          <p:nvGrpSpPr>
            <p:cNvPr id="215" name="组合 214"/>
            <p:cNvGrpSpPr/>
            <p:nvPr/>
          </p:nvGrpSpPr>
          <p:grpSpPr>
            <a:xfrm flipV="1">
              <a:off x="5947699" y="1317984"/>
              <a:ext cx="3760980" cy="333367"/>
              <a:chOff x="5272248" y="4626108"/>
              <a:chExt cx="3760980" cy="333367"/>
            </a:xfrm>
          </p:grpSpPr>
          <p:sp>
            <p:nvSpPr>
              <p:cNvPr id="218" name="椭圆 217"/>
              <p:cNvSpPr/>
              <p:nvPr/>
            </p:nvSpPr>
            <p:spPr>
              <a:xfrm>
                <a:off x="5272248" y="4626108"/>
                <a:ext cx="81021" cy="81021"/>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sp>
            <p:nvSpPr>
              <p:cNvPr id="219" name="任意多边形 218"/>
              <p:cNvSpPr/>
              <p:nvPr/>
            </p:nvSpPr>
            <p:spPr>
              <a:xfrm>
                <a:off x="5335428" y="4686870"/>
                <a:ext cx="3697800"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cap="flat" cmpd="sng" algn="ctr">
                <a:solidFill>
                  <a:sysClr val="window" lastClr="FFFFFF">
                    <a:lumMod val="65000"/>
                  </a:sysClr>
                </a:solid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grpSp>
        <p:sp>
          <p:nvSpPr>
            <p:cNvPr id="216" name="文本框 90"/>
            <p:cNvSpPr txBox="1"/>
            <p:nvPr/>
          </p:nvSpPr>
          <p:spPr>
            <a:xfrm>
              <a:off x="8040504" y="908862"/>
              <a:ext cx="1780467" cy="423331"/>
            </a:xfrm>
            <a:prstGeom prst="rect">
              <a:avLst/>
            </a:prstGeom>
            <a:noFill/>
          </p:spPr>
          <p:txBody>
            <a:bodyPr wrap="square" rtlCol="0">
              <a:spAutoFit/>
            </a:bodyPr>
            <a:lstStyle/>
            <a:p>
              <a:pPr algn="r">
                <a:defRPr/>
              </a:pPr>
              <a:r>
                <a:rPr lang="zh-CN" altLang="en-US" sz="1600" kern="0" dirty="0">
                  <a:solidFill>
                    <a:schemeClr val="accent5">
                      <a:lumMod val="75000"/>
                    </a:schemeClr>
                  </a:solidFill>
                  <a:latin typeface="微软雅黑" panose="020B0503020204020204" charset="-122"/>
                  <a:ea typeface="微软雅黑" panose="020B0503020204020204" charset="-122"/>
                </a:rPr>
                <a:t>自动超参优化</a:t>
              </a:r>
              <a:endParaRPr lang="zh-CN" altLang="en-US" sz="1600" kern="0" dirty="0">
                <a:solidFill>
                  <a:schemeClr val="accent5">
                    <a:lumMod val="75000"/>
                  </a:schemeClr>
                </a:solidFill>
                <a:latin typeface="微软雅黑" panose="020B0503020204020204" charset="-122"/>
                <a:ea typeface="微软雅黑" panose="020B0503020204020204" charset="-122"/>
              </a:endParaRPr>
            </a:p>
          </p:txBody>
        </p:sp>
        <p:sp>
          <p:nvSpPr>
            <p:cNvPr id="217" name="文本框 91"/>
            <p:cNvSpPr txBox="1"/>
            <p:nvPr/>
          </p:nvSpPr>
          <p:spPr>
            <a:xfrm>
              <a:off x="6290509" y="1331395"/>
              <a:ext cx="3674443" cy="809989"/>
            </a:xfrm>
            <a:prstGeom prst="rect">
              <a:avLst/>
            </a:prstGeom>
            <a:noFill/>
          </p:spPr>
          <p:txBody>
            <a:bodyPr wrap="square" rtlCol="0">
              <a:spAutoFit/>
            </a:bodyPr>
            <a:lstStyle/>
            <a:p>
              <a:pPr algn="l">
                <a:lnSpc>
                  <a:spcPct val="150000"/>
                </a:lnSpc>
                <a:defRPr/>
              </a:pPr>
              <a:r>
                <a:rPr lang="zh-CN" altLang="en-US" sz="1200" kern="0" dirty="0">
                  <a:solidFill>
                    <a:schemeClr val="bg1">
                      <a:lumMod val="50000"/>
                    </a:schemeClr>
                  </a:solidFill>
                  <a:latin typeface="微软雅黑" panose="020B0503020204020204" charset="-122"/>
                  <a:ea typeface="微软雅黑" panose="020B0503020204020204" charset="-122"/>
                </a:rPr>
                <a:t>内置AutoDL Finetuner能力，一键启动自动化超参搜索。</a:t>
              </a:r>
              <a:endParaRPr lang="zh-CN" altLang="en-US" sz="1200" kern="0" dirty="0">
                <a:solidFill>
                  <a:schemeClr val="bg1">
                    <a:lumMod val="50000"/>
                  </a:schemeClr>
                </a:solidFill>
                <a:latin typeface="微软雅黑" panose="020B0503020204020204" charset="-122"/>
                <a:ea typeface="微软雅黑" panose="020B0503020204020204" charset="-122"/>
              </a:endParaRPr>
            </a:p>
          </p:txBody>
        </p:sp>
      </p:grpSp>
      <p:grpSp>
        <p:nvGrpSpPr>
          <p:cNvPr id="226" name="组合 225"/>
          <p:cNvGrpSpPr/>
          <p:nvPr/>
        </p:nvGrpSpPr>
        <p:grpSpPr>
          <a:xfrm flipH="1">
            <a:off x="1164798" y="4570358"/>
            <a:ext cx="2963817" cy="981630"/>
            <a:chOff x="5947699" y="908862"/>
            <a:chExt cx="3721025" cy="1232422"/>
          </a:xfrm>
        </p:grpSpPr>
        <p:grpSp>
          <p:nvGrpSpPr>
            <p:cNvPr id="227" name="组合 226"/>
            <p:cNvGrpSpPr/>
            <p:nvPr/>
          </p:nvGrpSpPr>
          <p:grpSpPr>
            <a:xfrm flipV="1">
              <a:off x="5947699" y="1317984"/>
              <a:ext cx="3588965" cy="333367"/>
              <a:chOff x="5272248" y="4626108"/>
              <a:chExt cx="3588965" cy="333367"/>
            </a:xfrm>
          </p:grpSpPr>
          <p:sp>
            <p:nvSpPr>
              <p:cNvPr id="230" name="椭圆 229"/>
              <p:cNvSpPr/>
              <p:nvPr/>
            </p:nvSpPr>
            <p:spPr>
              <a:xfrm>
                <a:off x="5272248" y="4626108"/>
                <a:ext cx="81021" cy="81021"/>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sp>
            <p:nvSpPr>
              <p:cNvPr id="231" name="任意多边形 230"/>
              <p:cNvSpPr/>
              <p:nvPr/>
            </p:nvSpPr>
            <p:spPr>
              <a:xfrm>
                <a:off x="5335428" y="4686870"/>
                <a:ext cx="3525785"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cap="flat" cmpd="sng" algn="ctr">
                <a:solidFill>
                  <a:sysClr val="window" lastClr="FFFFFF">
                    <a:lumMod val="65000"/>
                  </a:sysClr>
                </a:solid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grpSp>
        <p:sp>
          <p:nvSpPr>
            <p:cNvPr id="228" name="文本框 106"/>
            <p:cNvSpPr txBox="1"/>
            <p:nvPr/>
          </p:nvSpPr>
          <p:spPr>
            <a:xfrm>
              <a:off x="7474399" y="908862"/>
              <a:ext cx="2193186" cy="423331"/>
            </a:xfrm>
            <a:prstGeom prst="rect">
              <a:avLst/>
            </a:prstGeom>
            <a:noFill/>
          </p:spPr>
          <p:txBody>
            <a:bodyPr wrap="square" rtlCol="0">
              <a:spAutoFit/>
            </a:bodyPr>
            <a:lstStyle/>
            <a:p>
              <a:r>
                <a:rPr lang="zh-CN" altLang="en-US" sz="1600" dirty="0">
                  <a:solidFill>
                    <a:schemeClr val="accent5">
                      <a:lumMod val="75000"/>
                    </a:schemeClr>
                  </a:solidFill>
                  <a:latin typeface="微软雅黑" panose="020B0503020204020204" charset="-122"/>
                  <a:ea typeface="微软雅黑" panose="020B0503020204020204" charset="-122"/>
                </a:rPr>
                <a:t>一键模型转服务</a:t>
              </a:r>
              <a:endParaRPr lang="zh-CN" altLang="en-US" sz="1600" dirty="0">
                <a:solidFill>
                  <a:schemeClr val="accent5">
                    <a:lumMod val="75000"/>
                  </a:schemeClr>
                </a:solidFill>
                <a:latin typeface="微软雅黑" panose="020B0503020204020204" charset="-122"/>
                <a:ea typeface="微软雅黑" panose="020B0503020204020204" charset="-122"/>
              </a:endParaRPr>
            </a:p>
          </p:txBody>
        </p:sp>
        <p:sp>
          <p:nvSpPr>
            <p:cNvPr id="229" name="文本框 107"/>
            <p:cNvSpPr txBox="1"/>
            <p:nvPr/>
          </p:nvSpPr>
          <p:spPr>
            <a:xfrm>
              <a:off x="6290685" y="1331295"/>
              <a:ext cx="3378039" cy="809989"/>
            </a:xfrm>
            <a:prstGeom prst="rect">
              <a:avLst/>
            </a:prstGeom>
            <a:noFill/>
          </p:spPr>
          <p:txBody>
            <a:bodyPr wrap="square" rtlCol="0">
              <a:spAutoFit/>
            </a:bodyPr>
            <a:lstStyle/>
            <a:p>
              <a:pPr algn="just">
                <a:lnSpc>
                  <a:spcPct val="150000"/>
                </a:lnSpc>
                <a:defRPr/>
              </a:pPr>
              <a:r>
                <a:rPr lang="zh-CN" altLang="en-US" sz="1200" kern="0" dirty="0">
                  <a:solidFill>
                    <a:schemeClr val="bg1">
                      <a:lumMod val="50000"/>
                    </a:schemeClr>
                  </a:solidFill>
                  <a:latin typeface="微软雅黑" panose="020B0503020204020204" charset="-122"/>
                  <a:ea typeface="微软雅黑" panose="020B0503020204020204" charset="-122"/>
                </a:rPr>
                <a:t>简单命令即可实现应用于用户</a:t>
              </a:r>
              <a:r>
                <a:rPr lang="zh-CN" altLang="en-US" sz="1200" kern="0" dirty="0">
                  <a:solidFill>
                    <a:schemeClr val="tx1"/>
                  </a:solidFill>
                  <a:latin typeface="微软雅黑" panose="020B0503020204020204" charset="-122"/>
                  <a:ea typeface="微软雅黑" panose="020B0503020204020204" charset="-122"/>
                </a:rPr>
                <a:t>特定任务</a:t>
              </a:r>
              <a:r>
                <a:rPr lang="zh-CN" altLang="en-US" sz="1200" kern="0" dirty="0">
                  <a:solidFill>
                    <a:schemeClr val="bg1">
                      <a:lumMod val="50000"/>
                    </a:schemeClr>
                  </a:solidFill>
                  <a:latin typeface="微软雅黑" panose="020B0503020204020204" charset="-122"/>
                  <a:ea typeface="微软雅黑" panose="020B0503020204020204" charset="-122"/>
                </a:rPr>
                <a:t>的深度学习模型。</a:t>
              </a:r>
              <a:endParaRPr lang="zh-CN" altLang="en-US" sz="1200" kern="0" dirty="0">
                <a:solidFill>
                  <a:schemeClr val="bg1">
                    <a:lumMod val="50000"/>
                  </a:schemeClr>
                </a:solidFill>
                <a:latin typeface="微软雅黑" panose="020B0503020204020204" charset="-122"/>
                <a:ea typeface="微软雅黑" panose="020B0503020204020204" charset="-122"/>
              </a:endParaRPr>
            </a:p>
          </p:txBody>
        </p:sp>
      </p:grpSp>
      <p:grpSp>
        <p:nvGrpSpPr>
          <p:cNvPr id="220" name="组合 219"/>
          <p:cNvGrpSpPr/>
          <p:nvPr/>
        </p:nvGrpSpPr>
        <p:grpSpPr>
          <a:xfrm flipH="1">
            <a:off x="1064513" y="2152916"/>
            <a:ext cx="3064101" cy="981630"/>
            <a:chOff x="5947699" y="908862"/>
            <a:chExt cx="3846929" cy="1232422"/>
          </a:xfrm>
        </p:grpSpPr>
        <p:grpSp>
          <p:nvGrpSpPr>
            <p:cNvPr id="221" name="组合 220"/>
            <p:cNvGrpSpPr/>
            <p:nvPr/>
          </p:nvGrpSpPr>
          <p:grpSpPr>
            <a:xfrm flipV="1">
              <a:off x="5947699" y="1317984"/>
              <a:ext cx="3721024" cy="333367"/>
              <a:chOff x="5272248" y="4626108"/>
              <a:chExt cx="3721024" cy="333367"/>
            </a:xfrm>
          </p:grpSpPr>
          <p:sp>
            <p:nvSpPr>
              <p:cNvPr id="224" name="椭圆 223"/>
              <p:cNvSpPr/>
              <p:nvPr/>
            </p:nvSpPr>
            <p:spPr>
              <a:xfrm>
                <a:off x="5272248" y="4626108"/>
                <a:ext cx="81021" cy="81021"/>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sp>
            <p:nvSpPr>
              <p:cNvPr id="225" name="任意多边形 224"/>
              <p:cNvSpPr/>
              <p:nvPr/>
            </p:nvSpPr>
            <p:spPr>
              <a:xfrm>
                <a:off x="5335429" y="4686870"/>
                <a:ext cx="3657843"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cap="flat" cmpd="sng" algn="ctr">
                <a:solidFill>
                  <a:sysClr val="window" lastClr="FFFFFF">
                    <a:lumMod val="65000"/>
                  </a:sysClr>
                </a:solid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grpSp>
        <p:sp>
          <p:nvSpPr>
            <p:cNvPr id="222" name="文本框 106"/>
            <p:cNvSpPr txBox="1"/>
            <p:nvPr/>
          </p:nvSpPr>
          <p:spPr>
            <a:xfrm>
              <a:off x="8005093" y="908862"/>
              <a:ext cx="1780467" cy="423331"/>
            </a:xfrm>
            <a:prstGeom prst="rect">
              <a:avLst/>
            </a:prstGeom>
            <a:noFill/>
          </p:spPr>
          <p:txBody>
            <a:bodyPr wrap="square" rtlCol="0">
              <a:spAutoFit/>
            </a:bodyPr>
            <a:lstStyle/>
            <a:p>
              <a:r>
                <a:rPr lang="zh-CN" altLang="en-US" sz="1600" dirty="0" smtClean="0">
                  <a:solidFill>
                    <a:schemeClr val="accent5">
                      <a:lumMod val="75000"/>
                    </a:schemeClr>
                  </a:solidFill>
                  <a:latin typeface="微软雅黑" panose="020B0503020204020204" charset="-122"/>
                  <a:ea typeface="微软雅黑" panose="020B0503020204020204" charset="-122"/>
                </a:rPr>
                <a:t>模型即软件</a:t>
              </a:r>
              <a:endParaRPr lang="zh-CN" altLang="en-US" sz="1600" dirty="0" smtClean="0">
                <a:solidFill>
                  <a:schemeClr val="accent5">
                    <a:lumMod val="75000"/>
                  </a:schemeClr>
                </a:solidFill>
                <a:latin typeface="微软雅黑" panose="020B0503020204020204" charset="-122"/>
                <a:ea typeface="微软雅黑" panose="020B0503020204020204" charset="-122"/>
              </a:endParaRPr>
            </a:p>
          </p:txBody>
        </p:sp>
        <p:sp>
          <p:nvSpPr>
            <p:cNvPr id="223" name="文本框 107"/>
            <p:cNvSpPr txBox="1"/>
            <p:nvPr/>
          </p:nvSpPr>
          <p:spPr>
            <a:xfrm>
              <a:off x="6290683" y="1331295"/>
              <a:ext cx="3503945" cy="809989"/>
            </a:xfrm>
            <a:prstGeom prst="rect">
              <a:avLst/>
            </a:prstGeom>
            <a:noFill/>
          </p:spPr>
          <p:txBody>
            <a:bodyPr wrap="square" rtlCol="0">
              <a:spAutoFit/>
            </a:bodyPr>
            <a:lstStyle/>
            <a:p>
              <a:pPr algn="just">
                <a:lnSpc>
                  <a:spcPct val="150000"/>
                </a:lnSpc>
                <a:defRPr/>
              </a:pPr>
              <a:r>
                <a:rPr lang="zh-CN" altLang="en-US" sz="1200" kern="0" dirty="0">
                  <a:solidFill>
                    <a:schemeClr val="bg1">
                      <a:lumMod val="50000"/>
                    </a:schemeClr>
                  </a:solidFill>
                  <a:latin typeface="微软雅黑" panose="020B0503020204020204" charset="-122"/>
                  <a:ea typeface="微软雅黑" panose="020B0503020204020204" charset="-122"/>
                </a:rPr>
                <a:t>通过</a:t>
              </a:r>
              <a:r>
                <a:rPr lang="zh-CN" altLang="en-US" sz="1200" kern="0" dirty="0">
                  <a:solidFill>
                    <a:schemeClr val="tx1"/>
                  </a:solidFill>
                  <a:latin typeface="微软雅黑" panose="020B0503020204020204" charset="-122"/>
                  <a:ea typeface="微软雅黑" panose="020B0503020204020204" charset="-122"/>
                </a:rPr>
                <a:t>Python API</a:t>
              </a:r>
              <a:r>
                <a:rPr lang="zh-CN" altLang="en-US" sz="1200" kern="0" dirty="0">
                  <a:solidFill>
                    <a:schemeClr val="bg1">
                      <a:lumMod val="50000"/>
                    </a:schemeClr>
                  </a:solidFill>
                  <a:latin typeface="微软雅黑" panose="020B0503020204020204" charset="-122"/>
                  <a:ea typeface="微软雅黑" panose="020B0503020204020204" charset="-122"/>
                </a:rPr>
                <a:t>或命令行实现模型调用。</a:t>
              </a:r>
              <a:endParaRPr lang="zh-CN" altLang="en-US" sz="1200" kern="0" dirty="0">
                <a:solidFill>
                  <a:schemeClr val="bg1">
                    <a:lumMod val="50000"/>
                  </a:schemeClr>
                </a:solidFill>
                <a:latin typeface="微软雅黑" panose="020B0503020204020204" charset="-122"/>
                <a:ea typeface="微软雅黑" panose="020B0503020204020204" charset="-122"/>
              </a:endParaRPr>
            </a:p>
          </p:txBody>
        </p:sp>
      </p:grpSp>
      <p:grpSp>
        <p:nvGrpSpPr>
          <p:cNvPr id="208" name="组合 207"/>
          <p:cNvGrpSpPr/>
          <p:nvPr/>
        </p:nvGrpSpPr>
        <p:grpSpPr>
          <a:xfrm>
            <a:off x="7814104" y="2198673"/>
            <a:ext cx="3085709" cy="1258490"/>
            <a:chOff x="5947699" y="908862"/>
            <a:chExt cx="3874057" cy="1580015"/>
          </a:xfrm>
        </p:grpSpPr>
        <p:grpSp>
          <p:nvGrpSpPr>
            <p:cNvPr id="209" name="组合 208"/>
            <p:cNvGrpSpPr/>
            <p:nvPr/>
          </p:nvGrpSpPr>
          <p:grpSpPr>
            <a:xfrm flipV="1">
              <a:off x="5947699" y="1317984"/>
              <a:ext cx="3760979" cy="333367"/>
              <a:chOff x="5272248" y="4626108"/>
              <a:chExt cx="3760979" cy="333367"/>
            </a:xfrm>
          </p:grpSpPr>
          <p:sp>
            <p:nvSpPr>
              <p:cNvPr id="212" name="椭圆 211"/>
              <p:cNvSpPr/>
              <p:nvPr/>
            </p:nvSpPr>
            <p:spPr>
              <a:xfrm>
                <a:off x="5272248" y="4626108"/>
                <a:ext cx="81021" cy="81021"/>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sp>
            <p:nvSpPr>
              <p:cNvPr id="213" name="任意多边形 212"/>
              <p:cNvSpPr/>
              <p:nvPr/>
            </p:nvSpPr>
            <p:spPr>
              <a:xfrm>
                <a:off x="5335428" y="4686870"/>
                <a:ext cx="3697799"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cap="flat" cmpd="sng" algn="ctr">
                <a:solidFill>
                  <a:sysClr val="window" lastClr="FFFFFF">
                    <a:lumMod val="65000"/>
                  </a:sysClr>
                </a:solidFill>
                <a:prstDash val="solid"/>
              </a:ln>
              <a:effectLst/>
            </p:spPr>
            <p:txBody>
              <a:bodyPr rtlCol="0" anchor="ctr"/>
              <a:lstStyle/>
              <a:p>
                <a:pPr algn="ctr">
                  <a:defRPr/>
                </a:pPr>
                <a:endParaRPr lang="zh-CN" altLang="en-US" sz="3200" kern="0" dirty="0">
                  <a:solidFill>
                    <a:prstClr val="white"/>
                  </a:solidFill>
                  <a:latin typeface="微软雅黑" panose="020B0503020204020204" charset="-122"/>
                  <a:ea typeface="微软雅黑" panose="020B0503020204020204" charset="-122"/>
                  <a:sym typeface="Arial" panose="020B0604020202020204" pitchFamily="34" charset="0"/>
                </a:endParaRPr>
              </a:p>
            </p:txBody>
          </p:sp>
        </p:grpSp>
        <p:sp>
          <p:nvSpPr>
            <p:cNvPr id="210" name="文本框 90"/>
            <p:cNvSpPr txBox="1"/>
            <p:nvPr/>
          </p:nvSpPr>
          <p:spPr>
            <a:xfrm>
              <a:off x="7755024" y="908862"/>
              <a:ext cx="2066426" cy="423331"/>
            </a:xfrm>
            <a:prstGeom prst="rect">
              <a:avLst/>
            </a:prstGeom>
            <a:noFill/>
          </p:spPr>
          <p:txBody>
            <a:bodyPr wrap="square" rtlCol="0">
              <a:spAutoFit/>
            </a:bodyPr>
            <a:lstStyle/>
            <a:p>
              <a:pPr algn="r">
                <a:defRPr/>
              </a:pPr>
              <a:r>
                <a:rPr lang="zh-CN" altLang="en-US" sz="1600" kern="0" dirty="0">
                  <a:solidFill>
                    <a:schemeClr val="accent5">
                      <a:lumMod val="75000"/>
                    </a:schemeClr>
                  </a:solidFill>
                  <a:latin typeface="微软雅黑" panose="020B0503020204020204" charset="-122"/>
                  <a:ea typeface="微软雅黑" panose="020B0503020204020204" charset="-122"/>
                </a:rPr>
                <a:t>易用的迁移学习</a:t>
              </a:r>
              <a:endParaRPr lang="zh-CN" altLang="en-US" sz="1600" kern="0" dirty="0">
                <a:solidFill>
                  <a:schemeClr val="accent5">
                    <a:lumMod val="75000"/>
                  </a:schemeClr>
                </a:solidFill>
                <a:latin typeface="微软雅黑" panose="020B0503020204020204" charset="-122"/>
                <a:ea typeface="微软雅黑" panose="020B0503020204020204" charset="-122"/>
              </a:endParaRPr>
            </a:p>
          </p:txBody>
        </p:sp>
        <p:sp>
          <p:nvSpPr>
            <p:cNvPr id="211" name="文本框 91"/>
            <p:cNvSpPr txBox="1"/>
            <p:nvPr/>
          </p:nvSpPr>
          <p:spPr>
            <a:xfrm>
              <a:off x="6290683" y="1331295"/>
              <a:ext cx="3531073" cy="1157582"/>
            </a:xfrm>
            <a:prstGeom prst="rect">
              <a:avLst/>
            </a:prstGeom>
            <a:noFill/>
          </p:spPr>
          <p:txBody>
            <a:bodyPr wrap="square" rtlCol="0">
              <a:spAutoFit/>
            </a:bodyPr>
            <a:lstStyle/>
            <a:p>
              <a:pPr algn="l">
                <a:lnSpc>
                  <a:spcPct val="150000"/>
                </a:lnSpc>
                <a:defRPr/>
              </a:pPr>
              <a:r>
                <a:rPr lang="zh-CN" altLang="en-US" sz="1200" kern="0" dirty="0">
                  <a:solidFill>
                    <a:schemeClr val="bg1">
                      <a:lumMod val="50000"/>
                    </a:schemeClr>
                  </a:solidFill>
                  <a:latin typeface="微软雅黑" panose="020B0503020204020204" charset="-122"/>
                  <a:ea typeface="微软雅黑" panose="020B0503020204020204" charset="-122"/>
                </a:rPr>
                <a:t>通过Fine-tune API，内置多种优化策略，只需</a:t>
              </a:r>
              <a:r>
                <a:rPr lang="zh-CN" altLang="en-US" sz="1200" kern="0" dirty="0">
                  <a:solidFill>
                    <a:schemeClr val="tx1"/>
                  </a:solidFill>
                  <a:latin typeface="微软雅黑" panose="020B0503020204020204" charset="-122"/>
                  <a:ea typeface="微软雅黑" panose="020B0503020204020204" charset="-122"/>
                </a:rPr>
                <a:t>少量代码</a:t>
              </a:r>
              <a:r>
                <a:rPr lang="zh-CN" altLang="en-US" sz="1200" kern="0" dirty="0">
                  <a:solidFill>
                    <a:schemeClr val="bg1">
                      <a:lumMod val="50000"/>
                    </a:schemeClr>
                  </a:solidFill>
                  <a:latin typeface="微软雅黑" panose="020B0503020204020204" charset="-122"/>
                  <a:ea typeface="微软雅黑" panose="020B0503020204020204" charset="-122"/>
                </a:rPr>
                <a:t>即可完成预训练模型的Fine-tuning。</a:t>
              </a:r>
              <a:endParaRPr lang="zh-CN" altLang="en-US" sz="1200" kern="0" dirty="0">
                <a:solidFill>
                  <a:schemeClr val="bg1">
                    <a:lumMod val="50000"/>
                  </a:schemeClr>
                </a:solidFill>
                <a:latin typeface="微软雅黑" panose="020B0503020204020204" charset="-122"/>
                <a:ea typeface="微软雅黑" panose="020B0503020204020204" charset="-122"/>
              </a:endParaRPr>
            </a:p>
          </p:txBody>
        </p:sp>
      </p:grpSp>
      <p:grpSp>
        <p:nvGrpSpPr>
          <p:cNvPr id="54" name="组合 53"/>
          <p:cNvGrpSpPr/>
          <p:nvPr/>
        </p:nvGrpSpPr>
        <p:grpSpPr>
          <a:xfrm>
            <a:off x="4040731" y="2071143"/>
            <a:ext cx="1858361" cy="1859065"/>
            <a:chOff x="687034" y="1465440"/>
            <a:chExt cx="2333142" cy="2334026"/>
          </a:xfrm>
        </p:grpSpPr>
        <p:sp>
          <p:nvSpPr>
            <p:cNvPr id="55" name="任意多边形 54"/>
            <p:cNvSpPr/>
            <p:nvPr/>
          </p:nvSpPr>
          <p:spPr>
            <a:xfrm>
              <a:off x="687034" y="1465440"/>
              <a:ext cx="2333142" cy="2333141"/>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gradFill flip="none" rotWithShape="1">
              <a:gsLst>
                <a:gs pos="0">
                  <a:srgbClr val="FBFBFB"/>
                </a:gs>
                <a:gs pos="100000">
                  <a:srgbClr val="E6E6E6"/>
                </a:gs>
              </a:gsLst>
              <a:lin ang="2700000" scaled="1"/>
              <a:tileRect/>
            </a:gradFill>
            <a:ln w="25400" cap="flat" cmpd="sng" algn="ctr">
              <a:noFill/>
              <a:prstDash val="solid"/>
            </a:ln>
            <a:effectLst>
              <a:outerShdw blurRad="101600" dist="50800" dir="2700000" algn="tl" rotWithShape="0">
                <a:prstClr val="black">
                  <a:alpha val="29000"/>
                </a:prstClr>
              </a:outerShdw>
            </a:effectLst>
          </p:spPr>
          <p:txBody>
            <a:bodyPr lIns="91415" tIns="45708" rIns="91415" bIns="45708"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56" name="任意多边形 55"/>
            <p:cNvSpPr/>
            <p:nvPr/>
          </p:nvSpPr>
          <p:spPr>
            <a:xfrm>
              <a:off x="687034" y="1466325"/>
              <a:ext cx="2333142" cy="2333141"/>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solidFill>
              <a:srgbClr val="F7F7F7"/>
            </a:solidFill>
            <a:ln w="25400" cap="flat" cmpd="sng" algn="ctr">
              <a:noFill/>
              <a:prstDash val="solid"/>
            </a:ln>
            <a:effectLst>
              <a:softEdge rad="50800"/>
            </a:effectLst>
          </p:spPr>
          <p:txBody>
            <a:bodyPr lIns="91415" tIns="45708" rIns="91415" bIns="45708"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57" name="同侧圆角矩形 56"/>
            <p:cNvSpPr/>
            <p:nvPr/>
          </p:nvSpPr>
          <p:spPr>
            <a:xfrm>
              <a:off x="797369" y="1564383"/>
              <a:ext cx="2112475" cy="1144429"/>
            </a:xfrm>
            <a:prstGeom prst="round2SameRect">
              <a:avLst>
                <a:gd name="adj1" fmla="val 24657"/>
                <a:gd name="adj2" fmla="val 0"/>
              </a:avLst>
            </a:prstGeom>
            <a:solidFill>
              <a:schemeClr val="accent5">
                <a:lumMod val="75000"/>
              </a:schemeClr>
            </a:solidFill>
            <a:ln w="25400" cap="flat" cmpd="sng" algn="ctr">
              <a:noFill/>
              <a:prstDash val="solid"/>
            </a:ln>
            <a:effectLst/>
          </p:spPr>
          <p:txBody>
            <a:bodyPr lIns="91415" tIns="45708" rIns="91415" bIns="45708"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nvGrpSpPr>
            <p:cNvPr id="59" name="组合 58"/>
            <p:cNvGrpSpPr/>
            <p:nvPr/>
          </p:nvGrpSpPr>
          <p:grpSpPr>
            <a:xfrm>
              <a:off x="962594" y="2451536"/>
              <a:ext cx="558350" cy="558351"/>
              <a:chOff x="3984978" y="1984433"/>
              <a:chExt cx="558350" cy="558350"/>
            </a:xfrm>
          </p:grpSpPr>
          <p:sp>
            <p:nvSpPr>
              <p:cNvPr id="70" name="椭圆 69"/>
              <p:cNvSpPr/>
              <p:nvPr/>
            </p:nvSpPr>
            <p:spPr>
              <a:xfrm>
                <a:off x="3984978" y="1984433"/>
                <a:ext cx="558350" cy="558350"/>
              </a:xfrm>
              <a:prstGeom prst="ellipse">
                <a:avLst/>
              </a:prstGeom>
              <a:solidFill>
                <a:schemeClr val="accent5">
                  <a:lumMod val="75000"/>
                </a:schemeClr>
              </a:solidFill>
              <a:ln w="25400" cap="flat" cmpd="sng" algn="ctr">
                <a:noFill/>
                <a:prstDash val="solid"/>
              </a:ln>
              <a:effectLst>
                <a:outerShdw blurRad="101600" dist="38100" dir="2700000" algn="tl" rotWithShape="0">
                  <a:prstClr val="black">
                    <a:alpha val="30000"/>
                  </a:prstClr>
                </a:out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71" name="椭圆 70"/>
              <p:cNvSpPr/>
              <p:nvPr/>
            </p:nvSpPr>
            <p:spPr>
              <a:xfrm>
                <a:off x="4043706" y="2043161"/>
                <a:ext cx="440894" cy="440894"/>
              </a:xfrm>
              <a:prstGeom prst="ellipse">
                <a:avLst/>
              </a:prstGeom>
              <a:solidFill>
                <a:srgbClr val="F7F7F7"/>
              </a:solidFill>
              <a:ln w="34925" cap="flat" cmpd="sng" algn="ctr">
                <a:solidFill>
                  <a:schemeClr val="accent5">
                    <a:lumMod val="75000"/>
                  </a:schemeClr>
                </a:solidFill>
                <a:prstDash val="solid"/>
              </a:ln>
              <a:effectLst>
                <a:innerShdw blurRad="50800" dist="38100" dir="13500000">
                  <a:prstClr val="black">
                    <a:alpha val="30000"/>
                  </a:prstClr>
                </a:inn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60" name="文本框 125"/>
            <p:cNvSpPr txBox="1"/>
            <p:nvPr/>
          </p:nvSpPr>
          <p:spPr>
            <a:xfrm>
              <a:off x="921423" y="2536891"/>
              <a:ext cx="639869" cy="463660"/>
            </a:xfrm>
            <a:prstGeom prst="rect">
              <a:avLst/>
            </a:prstGeom>
            <a:noFill/>
          </p:spPr>
          <p:txBody>
            <a:bodyPr wrap="square" lIns="91415" tIns="45708" rIns="91415" bIns="45708" rtlCol="0">
              <a:spAutoFit/>
            </a:bodyPr>
            <a:lstStyle/>
            <a:p>
              <a:pPr algn="ctr"/>
              <a:r>
                <a:rPr lang="en-US" altLang="zh-CN" dirty="0">
                  <a:solidFill>
                    <a:schemeClr val="accent5">
                      <a:lumMod val="75000"/>
                    </a:schemeClr>
                  </a:solidFill>
                  <a:latin typeface="微软雅黑" panose="020B0503020204020204" charset="-122"/>
                  <a:ea typeface="微软雅黑" panose="020B0503020204020204" charset="-122"/>
                </a:rPr>
                <a:t>01</a:t>
              </a:r>
              <a:endParaRPr lang="zh-CN" altLang="en-US" dirty="0">
                <a:solidFill>
                  <a:schemeClr val="accent5">
                    <a:lumMod val="75000"/>
                  </a:schemeClr>
                </a:solidFill>
                <a:latin typeface="微软雅黑" panose="020B0503020204020204" charset="-122"/>
                <a:ea typeface="微软雅黑" panose="020B0503020204020204" charset="-122"/>
              </a:endParaRPr>
            </a:p>
          </p:txBody>
        </p:sp>
        <p:sp>
          <p:nvSpPr>
            <p:cNvPr id="61" name="文本框 131"/>
            <p:cNvSpPr txBox="1"/>
            <p:nvPr/>
          </p:nvSpPr>
          <p:spPr>
            <a:xfrm>
              <a:off x="864315" y="3020029"/>
              <a:ext cx="754082" cy="386378"/>
            </a:xfrm>
            <a:prstGeom prst="rect">
              <a:avLst/>
            </a:prstGeom>
            <a:noFill/>
          </p:spPr>
          <p:txBody>
            <a:bodyPr wrap="square" lIns="91415" tIns="45708" rIns="91415" bIns="45708" rtlCol="0">
              <a:spAutoFit/>
            </a:bodyPr>
            <a:lstStyle/>
            <a:p>
              <a:pPr algn="ctr">
                <a:defRPr/>
              </a:pPr>
              <a:r>
                <a:rPr lang="en-US" altLang="zh-CN" sz="1400" kern="0" dirty="0">
                  <a:solidFill>
                    <a:sysClr val="windowText" lastClr="000000">
                      <a:lumMod val="50000"/>
                      <a:lumOff val="50000"/>
                    </a:sysClr>
                  </a:solidFill>
                  <a:latin typeface="微软雅黑" panose="020B0503020204020204" charset="-122"/>
                  <a:ea typeface="微软雅黑" panose="020B0503020204020204" charset="-122"/>
                </a:rPr>
                <a:t>STEP</a:t>
              </a:r>
              <a:endParaRPr lang="zh-CN" altLang="en-US" sz="1400" kern="0" dirty="0">
                <a:solidFill>
                  <a:sysClr val="windowText" lastClr="000000">
                    <a:lumMod val="50000"/>
                    <a:lumOff val="50000"/>
                  </a:sysClr>
                </a:solidFill>
                <a:latin typeface="微软雅黑" panose="020B0503020204020204" charset="-122"/>
                <a:ea typeface="微软雅黑" panose="020B0503020204020204" charset="-122"/>
              </a:endParaRPr>
            </a:p>
          </p:txBody>
        </p:sp>
        <p:grpSp>
          <p:nvGrpSpPr>
            <p:cNvPr id="62" name="组合 61"/>
            <p:cNvGrpSpPr/>
            <p:nvPr/>
          </p:nvGrpSpPr>
          <p:grpSpPr>
            <a:xfrm>
              <a:off x="1052834" y="1949325"/>
              <a:ext cx="382345" cy="337558"/>
              <a:chOff x="10044251" y="4522834"/>
              <a:chExt cx="745082" cy="657806"/>
            </a:xfrm>
            <a:solidFill>
              <a:sysClr val="window" lastClr="FFFFFF"/>
            </a:solidFill>
            <a:effectLst/>
          </p:grpSpPr>
          <p:sp>
            <p:nvSpPr>
              <p:cNvPr id="63" name="Oval 423"/>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4" name="Freeform 424"/>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5" name="Freeform 425"/>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6" name="Freeform 426"/>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7" name="Oval 427"/>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8" name="Freeform 428"/>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69" name="Oval 429"/>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grpSp>
      </p:grpSp>
      <p:grpSp>
        <p:nvGrpSpPr>
          <p:cNvPr id="72" name="组合 71"/>
          <p:cNvGrpSpPr/>
          <p:nvPr/>
        </p:nvGrpSpPr>
        <p:grpSpPr>
          <a:xfrm>
            <a:off x="6043625" y="2071144"/>
            <a:ext cx="1858361" cy="1859065"/>
            <a:chOff x="3201634" y="1465441"/>
            <a:chExt cx="2333142" cy="2334026"/>
          </a:xfrm>
        </p:grpSpPr>
        <p:grpSp>
          <p:nvGrpSpPr>
            <p:cNvPr id="73" name="组合 72"/>
            <p:cNvGrpSpPr/>
            <p:nvPr/>
          </p:nvGrpSpPr>
          <p:grpSpPr>
            <a:xfrm flipH="1">
              <a:off x="3201634" y="1465441"/>
              <a:ext cx="2333142" cy="2334026"/>
              <a:chOff x="3630019" y="998779"/>
              <a:chExt cx="2333142" cy="2334026"/>
            </a:xfrm>
          </p:grpSpPr>
          <p:sp>
            <p:nvSpPr>
              <p:cNvPr id="114" name="任意多边形 113"/>
              <p:cNvSpPr/>
              <p:nvPr/>
            </p:nvSpPr>
            <p:spPr>
              <a:xfrm>
                <a:off x="3630019" y="998779"/>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gradFill flip="none" rotWithShape="1">
                <a:gsLst>
                  <a:gs pos="0">
                    <a:srgbClr val="FBFBFB"/>
                  </a:gs>
                  <a:gs pos="100000">
                    <a:srgbClr val="E6E6E6"/>
                  </a:gs>
                </a:gsLst>
                <a:lin ang="8100000" scaled="0"/>
                <a:tileRect/>
              </a:gradFill>
              <a:ln w="25400" cap="flat" cmpd="sng" algn="ctr">
                <a:noFill/>
                <a:prstDash val="solid"/>
              </a:ln>
              <a:effectLst>
                <a:outerShdw blurRad="101600" dist="50800" dir="2700000" algn="tl" rotWithShape="0">
                  <a:prstClr val="black">
                    <a:alpha val="29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15" name="任意多边形 114"/>
              <p:cNvSpPr/>
              <p:nvPr/>
            </p:nvSpPr>
            <p:spPr>
              <a:xfrm>
                <a:off x="3630019" y="999663"/>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solidFill>
                <a:srgbClr val="F7F7F7"/>
              </a:solidFill>
              <a:ln w="25400" cap="flat" cmpd="sng" algn="ctr">
                <a:noFill/>
                <a:prstDash val="solid"/>
              </a:ln>
              <a:effectLst>
                <a:softEdge rad="50800"/>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74" name="同侧圆角矩形 73"/>
            <p:cNvSpPr/>
            <p:nvPr/>
          </p:nvSpPr>
          <p:spPr>
            <a:xfrm>
              <a:off x="3311968" y="1564383"/>
              <a:ext cx="2112475" cy="1144429"/>
            </a:xfrm>
            <a:prstGeom prst="round2SameRect">
              <a:avLst>
                <a:gd name="adj1" fmla="val 24657"/>
                <a:gd name="adj2" fmla="val 0"/>
              </a:avLst>
            </a:prstGeom>
            <a:solidFill>
              <a:schemeClr val="accent5">
                <a:lumMod val="75000"/>
              </a:schemeClr>
            </a:solidFill>
            <a:ln w="25400" cap="flat" cmpd="sng" algn="ctr">
              <a:noFill/>
              <a:prstDash val="solid"/>
            </a:ln>
            <a:effectLst/>
          </p:spPr>
          <p:txBody>
            <a:bodyPr lIns="91415" tIns="45708" rIns="91415" bIns="45708"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grpSp>
          <p:nvGrpSpPr>
            <p:cNvPr id="76" name="组合 75"/>
            <p:cNvGrpSpPr/>
            <p:nvPr/>
          </p:nvGrpSpPr>
          <p:grpSpPr>
            <a:xfrm>
              <a:off x="4700868" y="2451537"/>
              <a:ext cx="558350" cy="558351"/>
              <a:chOff x="3984978" y="1984434"/>
              <a:chExt cx="558350" cy="558350"/>
            </a:xfrm>
          </p:grpSpPr>
          <p:sp>
            <p:nvSpPr>
              <p:cNvPr id="112" name="椭圆 111"/>
              <p:cNvSpPr/>
              <p:nvPr/>
            </p:nvSpPr>
            <p:spPr>
              <a:xfrm>
                <a:off x="3984978" y="1984434"/>
                <a:ext cx="558350" cy="558350"/>
              </a:xfrm>
              <a:prstGeom prst="ellipse">
                <a:avLst/>
              </a:prstGeom>
              <a:solidFill>
                <a:schemeClr val="accent5">
                  <a:lumMod val="75000"/>
                </a:schemeClr>
              </a:solidFill>
              <a:ln w="25400" cap="flat" cmpd="sng" algn="ctr">
                <a:noFill/>
                <a:prstDash val="solid"/>
              </a:ln>
              <a:effectLst>
                <a:outerShdw blurRad="101600" dist="38100" dir="2700000" algn="tl" rotWithShape="0">
                  <a:prstClr val="black">
                    <a:alpha val="30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13" name="椭圆 112"/>
              <p:cNvSpPr/>
              <p:nvPr/>
            </p:nvSpPr>
            <p:spPr>
              <a:xfrm>
                <a:off x="4043706" y="2043161"/>
                <a:ext cx="440894" cy="440894"/>
              </a:xfrm>
              <a:prstGeom prst="ellipse">
                <a:avLst/>
              </a:prstGeom>
              <a:solidFill>
                <a:srgbClr val="F7F7F7"/>
              </a:solidFill>
              <a:ln w="34925" cap="flat" cmpd="sng" algn="ctr">
                <a:solidFill>
                  <a:schemeClr val="accent5">
                    <a:lumMod val="75000"/>
                  </a:schemeClr>
                </a:solidFill>
                <a:prstDash val="solid"/>
              </a:ln>
              <a:effectLst>
                <a:innerShdw blurRad="50800" dist="38100" dir="13500000">
                  <a:prstClr val="black">
                    <a:alpha val="30000"/>
                  </a:prstClr>
                </a:inn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77" name="文本框 126"/>
            <p:cNvSpPr txBox="1"/>
            <p:nvPr/>
          </p:nvSpPr>
          <p:spPr>
            <a:xfrm>
              <a:off x="4656933" y="2536891"/>
              <a:ext cx="639869" cy="463660"/>
            </a:xfrm>
            <a:prstGeom prst="rect">
              <a:avLst/>
            </a:prstGeom>
            <a:noFill/>
          </p:spPr>
          <p:txBody>
            <a:bodyPr wrap="square" lIns="91415" tIns="45708" rIns="91415" bIns="45708" rtlCol="0">
              <a:spAutoFit/>
            </a:bodyPr>
            <a:lstStyle/>
            <a:p>
              <a:pPr algn="ctr"/>
              <a:r>
                <a:rPr lang="en-US" altLang="zh-CN" dirty="0">
                  <a:solidFill>
                    <a:schemeClr val="accent5">
                      <a:lumMod val="75000"/>
                    </a:schemeClr>
                  </a:solidFill>
                  <a:latin typeface="微软雅黑" panose="020B0503020204020204" charset="-122"/>
                  <a:ea typeface="微软雅黑" panose="020B0503020204020204" charset="-122"/>
                </a:rPr>
                <a:t>02</a:t>
              </a:r>
              <a:endParaRPr lang="zh-CN" altLang="en-US" dirty="0">
                <a:solidFill>
                  <a:schemeClr val="accent5">
                    <a:lumMod val="75000"/>
                  </a:schemeClr>
                </a:solidFill>
                <a:latin typeface="微软雅黑" panose="020B0503020204020204" charset="-122"/>
                <a:ea typeface="微软雅黑" panose="020B0503020204020204" charset="-122"/>
              </a:endParaRPr>
            </a:p>
          </p:txBody>
        </p:sp>
        <p:sp>
          <p:nvSpPr>
            <p:cNvPr id="78" name="文本框 132"/>
            <p:cNvSpPr txBox="1"/>
            <p:nvPr/>
          </p:nvSpPr>
          <p:spPr>
            <a:xfrm>
              <a:off x="4599825" y="3020029"/>
              <a:ext cx="754082" cy="386378"/>
            </a:xfrm>
            <a:prstGeom prst="rect">
              <a:avLst/>
            </a:prstGeom>
            <a:noFill/>
          </p:spPr>
          <p:txBody>
            <a:bodyPr wrap="square" lIns="91415" tIns="45708" rIns="91415" bIns="45708" rtlCol="0">
              <a:spAutoFit/>
            </a:bodyPr>
            <a:lstStyle/>
            <a:p>
              <a:pPr algn="ctr"/>
              <a:r>
                <a:rPr lang="en-US" altLang="zh-CN" sz="1400" kern="0" dirty="0">
                  <a:solidFill>
                    <a:sysClr val="windowText" lastClr="000000">
                      <a:lumMod val="50000"/>
                      <a:lumOff val="50000"/>
                    </a:sysClr>
                  </a:solidFill>
                  <a:latin typeface="微软雅黑" panose="020B0503020204020204" charset="-122"/>
                  <a:ea typeface="微软雅黑" panose="020B0503020204020204" charset="-122"/>
                </a:rPr>
                <a:t>STEP</a:t>
              </a:r>
              <a:endParaRPr lang="zh-CN" altLang="en-US" sz="1400" kern="0" dirty="0">
                <a:solidFill>
                  <a:sysClr val="windowText" lastClr="000000">
                    <a:lumMod val="50000"/>
                    <a:lumOff val="50000"/>
                  </a:sysClr>
                </a:solidFill>
                <a:latin typeface="微软雅黑" panose="020B0503020204020204" charset="-122"/>
                <a:ea typeface="微软雅黑" panose="020B0503020204020204" charset="-122"/>
              </a:endParaRPr>
            </a:p>
          </p:txBody>
        </p:sp>
        <p:grpSp>
          <p:nvGrpSpPr>
            <p:cNvPr id="79" name="组合 78"/>
            <p:cNvGrpSpPr/>
            <p:nvPr/>
          </p:nvGrpSpPr>
          <p:grpSpPr>
            <a:xfrm>
              <a:off x="4829544" y="1949139"/>
              <a:ext cx="372722" cy="337930"/>
              <a:chOff x="10054349" y="2685014"/>
              <a:chExt cx="726328" cy="658528"/>
            </a:xfrm>
            <a:solidFill>
              <a:sysClr val="window" lastClr="FFFFFF"/>
            </a:solidFill>
            <a:effectLst/>
          </p:grpSpPr>
          <p:sp>
            <p:nvSpPr>
              <p:cNvPr id="80" name="Oval 440"/>
              <p:cNvSpPr>
                <a:spLocks noChangeArrowheads="1"/>
              </p:cNvSpPr>
              <p:nvPr/>
            </p:nvSpPr>
            <p:spPr bwMode="auto">
              <a:xfrm>
                <a:off x="10639307" y="2954772"/>
                <a:ext cx="132715" cy="155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1" name="Freeform 441"/>
              <p:cNvSpPr/>
              <p:nvPr/>
            </p:nvSpPr>
            <p:spPr bwMode="auto">
              <a:xfrm>
                <a:off x="10606849" y="2685014"/>
                <a:ext cx="119011" cy="119732"/>
              </a:xfrm>
              <a:custGeom>
                <a:avLst/>
                <a:gdLst>
                  <a:gd name="T0" fmla="*/ 55 w 70"/>
                  <a:gd name="T1" fmla="*/ 70 h 70"/>
                  <a:gd name="T2" fmla="*/ 70 w 70"/>
                  <a:gd name="T3" fmla="*/ 70 h 70"/>
                  <a:gd name="T4" fmla="*/ 0 w 70"/>
                  <a:gd name="T5" fmla="*/ 0 h 70"/>
                  <a:gd name="T6" fmla="*/ 0 w 70"/>
                  <a:gd name="T7" fmla="*/ 14 h 70"/>
                  <a:gd name="T8" fmla="*/ 55 w 70"/>
                  <a:gd name="T9" fmla="*/ 70 h 70"/>
                </a:gdLst>
                <a:ahLst/>
                <a:cxnLst>
                  <a:cxn ang="0">
                    <a:pos x="T0" y="T1"/>
                  </a:cxn>
                  <a:cxn ang="0">
                    <a:pos x="T2" y="T3"/>
                  </a:cxn>
                  <a:cxn ang="0">
                    <a:pos x="T4" y="T5"/>
                  </a:cxn>
                  <a:cxn ang="0">
                    <a:pos x="T6" y="T7"/>
                  </a:cxn>
                  <a:cxn ang="0">
                    <a:pos x="T8" y="T9"/>
                  </a:cxn>
                </a:cxnLst>
                <a:rect l="0" t="0" r="r" b="b"/>
                <a:pathLst>
                  <a:path w="70" h="70">
                    <a:moveTo>
                      <a:pt x="55" y="70"/>
                    </a:moveTo>
                    <a:cubicBezTo>
                      <a:pt x="70" y="70"/>
                      <a:pt x="70" y="70"/>
                      <a:pt x="70" y="70"/>
                    </a:cubicBezTo>
                    <a:cubicBezTo>
                      <a:pt x="70" y="31"/>
                      <a:pt x="39" y="0"/>
                      <a:pt x="0" y="0"/>
                    </a:cubicBezTo>
                    <a:cubicBezTo>
                      <a:pt x="0" y="14"/>
                      <a:pt x="0" y="14"/>
                      <a:pt x="0" y="14"/>
                    </a:cubicBezTo>
                    <a:cubicBezTo>
                      <a:pt x="31" y="14"/>
                      <a:pt x="55" y="39"/>
                      <a:pt x="5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3" name="Freeform 442"/>
              <p:cNvSpPr/>
              <p:nvPr/>
            </p:nvSpPr>
            <p:spPr bwMode="auto">
              <a:xfrm>
                <a:off x="10606849" y="2727569"/>
                <a:ext cx="76456" cy="77177"/>
              </a:xfrm>
              <a:custGeom>
                <a:avLst/>
                <a:gdLst>
                  <a:gd name="T0" fmla="*/ 33 w 45"/>
                  <a:gd name="T1" fmla="*/ 45 h 45"/>
                  <a:gd name="T2" fmla="*/ 45 w 45"/>
                  <a:gd name="T3" fmla="*/ 45 h 45"/>
                  <a:gd name="T4" fmla="*/ 0 w 45"/>
                  <a:gd name="T5" fmla="*/ 0 h 45"/>
                  <a:gd name="T6" fmla="*/ 0 w 45"/>
                  <a:gd name="T7" fmla="*/ 12 h 45"/>
                  <a:gd name="T8" fmla="*/ 33 w 45"/>
                  <a:gd name="T9" fmla="*/ 45 h 45"/>
                </a:gdLst>
                <a:ahLst/>
                <a:cxnLst>
                  <a:cxn ang="0">
                    <a:pos x="T0" y="T1"/>
                  </a:cxn>
                  <a:cxn ang="0">
                    <a:pos x="T2" y="T3"/>
                  </a:cxn>
                  <a:cxn ang="0">
                    <a:pos x="T4" y="T5"/>
                  </a:cxn>
                  <a:cxn ang="0">
                    <a:pos x="T6" y="T7"/>
                  </a:cxn>
                  <a:cxn ang="0">
                    <a:pos x="T8" y="T9"/>
                  </a:cxn>
                </a:cxnLst>
                <a:rect l="0" t="0" r="r" b="b"/>
                <a:pathLst>
                  <a:path w="45" h="45">
                    <a:moveTo>
                      <a:pt x="33" y="45"/>
                    </a:moveTo>
                    <a:cubicBezTo>
                      <a:pt x="45" y="45"/>
                      <a:pt x="45" y="45"/>
                      <a:pt x="45" y="45"/>
                    </a:cubicBezTo>
                    <a:cubicBezTo>
                      <a:pt x="45" y="20"/>
                      <a:pt x="25" y="0"/>
                      <a:pt x="0" y="0"/>
                    </a:cubicBezTo>
                    <a:cubicBezTo>
                      <a:pt x="0" y="12"/>
                      <a:pt x="0" y="12"/>
                      <a:pt x="0" y="12"/>
                    </a:cubicBezTo>
                    <a:cubicBezTo>
                      <a:pt x="18" y="12"/>
                      <a:pt x="33" y="27"/>
                      <a:pt x="3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4" name="Freeform 443"/>
              <p:cNvSpPr/>
              <p:nvPr/>
            </p:nvSpPr>
            <p:spPr bwMode="auto">
              <a:xfrm>
                <a:off x="10606849" y="2762190"/>
                <a:ext cx="42556" cy="42556"/>
              </a:xfrm>
              <a:custGeom>
                <a:avLst/>
                <a:gdLst>
                  <a:gd name="T0" fmla="*/ 13 w 25"/>
                  <a:gd name="T1" fmla="*/ 25 h 25"/>
                  <a:gd name="T2" fmla="*/ 25 w 25"/>
                  <a:gd name="T3" fmla="*/ 25 h 25"/>
                  <a:gd name="T4" fmla="*/ 0 w 25"/>
                  <a:gd name="T5" fmla="*/ 0 h 25"/>
                  <a:gd name="T6" fmla="*/ 0 w 25"/>
                  <a:gd name="T7" fmla="*/ 12 h 25"/>
                  <a:gd name="T8" fmla="*/ 13 w 25"/>
                  <a:gd name="T9" fmla="*/ 25 h 25"/>
                </a:gdLst>
                <a:ahLst/>
                <a:cxnLst>
                  <a:cxn ang="0">
                    <a:pos x="T0" y="T1"/>
                  </a:cxn>
                  <a:cxn ang="0">
                    <a:pos x="T2" y="T3"/>
                  </a:cxn>
                  <a:cxn ang="0">
                    <a:pos x="T4" y="T5"/>
                  </a:cxn>
                  <a:cxn ang="0">
                    <a:pos x="T6" y="T7"/>
                  </a:cxn>
                  <a:cxn ang="0">
                    <a:pos x="T8" y="T9"/>
                  </a:cxn>
                </a:cxnLst>
                <a:rect l="0" t="0" r="r" b="b"/>
                <a:pathLst>
                  <a:path w="25" h="25">
                    <a:moveTo>
                      <a:pt x="13" y="25"/>
                    </a:moveTo>
                    <a:cubicBezTo>
                      <a:pt x="25" y="25"/>
                      <a:pt x="25" y="25"/>
                      <a:pt x="25" y="25"/>
                    </a:cubicBezTo>
                    <a:cubicBezTo>
                      <a:pt x="25" y="11"/>
                      <a:pt x="14" y="0"/>
                      <a:pt x="0" y="0"/>
                    </a:cubicBezTo>
                    <a:cubicBezTo>
                      <a:pt x="0" y="12"/>
                      <a:pt x="0" y="12"/>
                      <a:pt x="0" y="12"/>
                    </a:cubicBezTo>
                    <a:cubicBezTo>
                      <a:pt x="7" y="12"/>
                      <a:pt x="13" y="18"/>
                      <a:pt x="1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5" name="Freeform 444"/>
              <p:cNvSpPr/>
              <p:nvPr/>
            </p:nvSpPr>
            <p:spPr bwMode="auto">
              <a:xfrm>
                <a:off x="10611898" y="3114896"/>
                <a:ext cx="168779" cy="228646"/>
              </a:xfrm>
              <a:custGeom>
                <a:avLst/>
                <a:gdLst>
                  <a:gd name="T0" fmla="*/ 49 w 99"/>
                  <a:gd name="T1" fmla="*/ 2 h 134"/>
                  <a:gd name="T2" fmla="*/ 40 w 99"/>
                  <a:gd name="T3" fmla="*/ 68 h 134"/>
                  <a:gd name="T4" fmla="*/ 10 w 99"/>
                  <a:gd name="T5" fmla="*/ 87 h 134"/>
                  <a:gd name="T6" fmla="*/ 10 w 99"/>
                  <a:gd name="T7" fmla="*/ 60 h 134"/>
                  <a:gd name="T8" fmla="*/ 49 w 99"/>
                  <a:gd name="T9" fmla="*/ 2 h 134"/>
                  <a:gd name="T10" fmla="*/ 0 w 99"/>
                  <a:gd name="T11" fmla="*/ 68 h 134"/>
                  <a:gd name="T12" fmla="*/ 0 w 99"/>
                  <a:gd name="T13" fmla="*/ 106 h 134"/>
                  <a:gd name="T14" fmla="*/ 49 w 99"/>
                  <a:gd name="T15" fmla="*/ 134 h 134"/>
                  <a:gd name="T16" fmla="*/ 99 w 99"/>
                  <a:gd name="T17" fmla="*/ 115 h 134"/>
                  <a:gd name="T18" fmla="*/ 99 w 99"/>
                  <a:gd name="T19" fmla="*/ 35 h 134"/>
                  <a:gd name="T20" fmla="*/ 49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49" y="2"/>
                    </a:moveTo>
                    <a:cubicBezTo>
                      <a:pt x="40" y="68"/>
                      <a:pt x="40" y="68"/>
                      <a:pt x="40" y="68"/>
                    </a:cubicBezTo>
                    <a:cubicBezTo>
                      <a:pt x="10" y="87"/>
                      <a:pt x="10" y="87"/>
                      <a:pt x="10" y="87"/>
                    </a:cubicBezTo>
                    <a:cubicBezTo>
                      <a:pt x="10" y="60"/>
                      <a:pt x="10" y="60"/>
                      <a:pt x="10" y="60"/>
                    </a:cubicBezTo>
                    <a:cubicBezTo>
                      <a:pt x="49" y="2"/>
                      <a:pt x="49" y="2"/>
                      <a:pt x="49" y="2"/>
                    </a:cubicBezTo>
                    <a:cubicBezTo>
                      <a:pt x="11" y="2"/>
                      <a:pt x="0" y="68"/>
                      <a:pt x="0" y="68"/>
                    </a:cubicBezTo>
                    <a:cubicBezTo>
                      <a:pt x="0" y="68"/>
                      <a:pt x="0" y="90"/>
                      <a:pt x="0" y="106"/>
                    </a:cubicBezTo>
                    <a:cubicBezTo>
                      <a:pt x="0" y="122"/>
                      <a:pt x="5" y="134"/>
                      <a:pt x="49" y="134"/>
                    </a:cubicBezTo>
                    <a:cubicBezTo>
                      <a:pt x="94" y="134"/>
                      <a:pt x="99" y="115"/>
                      <a:pt x="99" y="115"/>
                    </a:cubicBezTo>
                    <a:cubicBezTo>
                      <a:pt x="99" y="115"/>
                      <a:pt x="99" y="69"/>
                      <a:pt x="99" y="35"/>
                    </a:cubicBezTo>
                    <a:cubicBezTo>
                      <a:pt x="99" y="0"/>
                      <a:pt x="49" y="2"/>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6" name="Freeform 445"/>
              <p:cNvSpPr/>
              <p:nvPr/>
            </p:nvSpPr>
            <p:spPr bwMode="auto">
              <a:xfrm>
                <a:off x="10344303" y="3058636"/>
                <a:ext cx="170222" cy="22360"/>
              </a:xfrm>
              <a:custGeom>
                <a:avLst/>
                <a:gdLst>
                  <a:gd name="T0" fmla="*/ 94 w 100"/>
                  <a:gd name="T1" fmla="*/ 0 h 13"/>
                  <a:gd name="T2" fmla="*/ 7 w 100"/>
                  <a:gd name="T3" fmla="*/ 0 h 13"/>
                  <a:gd name="T4" fmla="*/ 2 w 100"/>
                  <a:gd name="T5" fmla="*/ 2 h 13"/>
                  <a:gd name="T6" fmla="*/ 0 w 100"/>
                  <a:gd name="T7" fmla="*/ 6 h 13"/>
                  <a:gd name="T8" fmla="*/ 7 w 100"/>
                  <a:gd name="T9" fmla="*/ 13 h 13"/>
                  <a:gd name="T10" fmla="*/ 94 w 100"/>
                  <a:gd name="T11" fmla="*/ 13 h 13"/>
                  <a:gd name="T12" fmla="*/ 100 w 100"/>
                  <a:gd name="T13" fmla="*/ 6 h 13"/>
                  <a:gd name="T14" fmla="*/ 94 w 10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3">
                    <a:moveTo>
                      <a:pt x="94" y="0"/>
                    </a:moveTo>
                    <a:cubicBezTo>
                      <a:pt x="7" y="0"/>
                      <a:pt x="7" y="0"/>
                      <a:pt x="7" y="0"/>
                    </a:cubicBezTo>
                    <a:cubicBezTo>
                      <a:pt x="5" y="0"/>
                      <a:pt x="4" y="0"/>
                      <a:pt x="2" y="2"/>
                    </a:cubicBezTo>
                    <a:cubicBezTo>
                      <a:pt x="1" y="3"/>
                      <a:pt x="0" y="4"/>
                      <a:pt x="0" y="6"/>
                    </a:cubicBezTo>
                    <a:cubicBezTo>
                      <a:pt x="0" y="10"/>
                      <a:pt x="3" y="13"/>
                      <a:pt x="7" y="13"/>
                    </a:cubicBezTo>
                    <a:cubicBezTo>
                      <a:pt x="94" y="13"/>
                      <a:pt x="94" y="13"/>
                      <a:pt x="94" y="13"/>
                    </a:cubicBezTo>
                    <a:cubicBezTo>
                      <a:pt x="97" y="13"/>
                      <a:pt x="100" y="10"/>
                      <a:pt x="100" y="6"/>
                    </a:cubicBezTo>
                    <a:cubicBezTo>
                      <a:pt x="100" y="3"/>
                      <a:pt x="97"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7" name="Freeform 446"/>
              <p:cNvSpPr/>
              <p:nvPr/>
            </p:nvSpPr>
            <p:spPr bwMode="auto">
              <a:xfrm>
                <a:off x="10465478" y="2847301"/>
                <a:ext cx="56260" cy="64915"/>
              </a:xfrm>
              <a:custGeom>
                <a:avLst/>
                <a:gdLst>
                  <a:gd name="T0" fmla="*/ 17 w 33"/>
                  <a:gd name="T1" fmla="*/ 38 h 38"/>
                  <a:gd name="T2" fmla="*/ 33 w 33"/>
                  <a:gd name="T3" fmla="*/ 24 h 38"/>
                  <a:gd name="T4" fmla="*/ 33 w 33"/>
                  <a:gd name="T5" fmla="*/ 19 h 38"/>
                  <a:gd name="T6" fmla="*/ 18 w 33"/>
                  <a:gd name="T7" fmla="*/ 0 h 38"/>
                  <a:gd name="T8" fmla="*/ 17 w 33"/>
                  <a:gd name="T9" fmla="*/ 0 h 38"/>
                  <a:gd name="T10" fmla="*/ 0 w 33"/>
                  <a:gd name="T11" fmla="*/ 19 h 38"/>
                  <a:gd name="T12" fmla="*/ 17 w 3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3" h="38">
                    <a:moveTo>
                      <a:pt x="17" y="38"/>
                    </a:moveTo>
                    <a:cubicBezTo>
                      <a:pt x="24" y="38"/>
                      <a:pt x="31" y="32"/>
                      <a:pt x="33" y="24"/>
                    </a:cubicBezTo>
                    <a:cubicBezTo>
                      <a:pt x="33" y="22"/>
                      <a:pt x="33" y="21"/>
                      <a:pt x="33" y="19"/>
                    </a:cubicBezTo>
                    <a:cubicBezTo>
                      <a:pt x="33" y="9"/>
                      <a:pt x="26" y="0"/>
                      <a:pt x="18" y="0"/>
                    </a:cubicBezTo>
                    <a:cubicBezTo>
                      <a:pt x="17" y="0"/>
                      <a:pt x="17" y="0"/>
                      <a:pt x="17" y="0"/>
                    </a:cubicBezTo>
                    <a:cubicBezTo>
                      <a:pt x="7" y="0"/>
                      <a:pt x="0" y="8"/>
                      <a:pt x="0" y="19"/>
                    </a:cubicBezTo>
                    <a:cubicBezTo>
                      <a:pt x="0" y="30"/>
                      <a:pt x="7" y="38"/>
                      <a:pt x="1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8" name="Freeform 447"/>
              <p:cNvSpPr/>
              <p:nvPr/>
            </p:nvSpPr>
            <p:spPr bwMode="auto">
              <a:xfrm>
                <a:off x="10434463" y="2918708"/>
                <a:ext cx="117569" cy="68522"/>
              </a:xfrm>
              <a:custGeom>
                <a:avLst/>
                <a:gdLst>
                  <a:gd name="T0" fmla="*/ 50 w 69"/>
                  <a:gd name="T1" fmla="*/ 0 h 40"/>
                  <a:gd name="T2" fmla="*/ 36 w 69"/>
                  <a:gd name="T3" fmla="*/ 5 h 40"/>
                  <a:gd name="T4" fmla="*/ 42 w 69"/>
                  <a:gd name="T5" fmla="*/ 25 h 40"/>
                  <a:gd name="T6" fmla="*/ 36 w 69"/>
                  <a:gd name="T7" fmla="*/ 35 h 40"/>
                  <a:gd name="T8" fmla="*/ 29 w 69"/>
                  <a:gd name="T9" fmla="*/ 25 h 40"/>
                  <a:gd name="T10" fmla="*/ 36 w 69"/>
                  <a:gd name="T11" fmla="*/ 5 h 40"/>
                  <a:gd name="T12" fmla="*/ 19 w 69"/>
                  <a:gd name="T13" fmla="*/ 0 h 40"/>
                  <a:gd name="T14" fmla="*/ 0 w 69"/>
                  <a:gd name="T15" fmla="*/ 20 h 40"/>
                  <a:gd name="T16" fmla="*/ 0 w 69"/>
                  <a:gd name="T17" fmla="*/ 40 h 40"/>
                  <a:gd name="T18" fmla="*/ 32 w 69"/>
                  <a:gd name="T19" fmla="*/ 40 h 40"/>
                  <a:gd name="T20" fmla="*/ 37 w 69"/>
                  <a:gd name="T21" fmla="*/ 40 h 40"/>
                  <a:gd name="T22" fmla="*/ 69 w 69"/>
                  <a:gd name="T23" fmla="*/ 40 h 40"/>
                  <a:gd name="T24" fmla="*/ 69 w 69"/>
                  <a:gd name="T25" fmla="*/ 20 h 40"/>
                  <a:gd name="T26" fmla="*/ 50 w 69"/>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40">
                    <a:moveTo>
                      <a:pt x="50" y="0"/>
                    </a:moveTo>
                    <a:cubicBezTo>
                      <a:pt x="36" y="5"/>
                      <a:pt x="36" y="5"/>
                      <a:pt x="36" y="5"/>
                    </a:cubicBezTo>
                    <a:cubicBezTo>
                      <a:pt x="42" y="25"/>
                      <a:pt x="42" y="25"/>
                      <a:pt x="42" y="25"/>
                    </a:cubicBezTo>
                    <a:cubicBezTo>
                      <a:pt x="36" y="35"/>
                      <a:pt x="36" y="35"/>
                      <a:pt x="36" y="35"/>
                    </a:cubicBezTo>
                    <a:cubicBezTo>
                      <a:pt x="29" y="25"/>
                      <a:pt x="29" y="25"/>
                      <a:pt x="29" y="25"/>
                    </a:cubicBezTo>
                    <a:cubicBezTo>
                      <a:pt x="36" y="5"/>
                      <a:pt x="36" y="5"/>
                      <a:pt x="36" y="5"/>
                    </a:cubicBezTo>
                    <a:cubicBezTo>
                      <a:pt x="19" y="0"/>
                      <a:pt x="19" y="0"/>
                      <a:pt x="19" y="0"/>
                    </a:cubicBezTo>
                    <a:cubicBezTo>
                      <a:pt x="10" y="3"/>
                      <a:pt x="0" y="8"/>
                      <a:pt x="0" y="20"/>
                    </a:cubicBezTo>
                    <a:cubicBezTo>
                      <a:pt x="0" y="40"/>
                      <a:pt x="0" y="40"/>
                      <a:pt x="0" y="40"/>
                    </a:cubicBezTo>
                    <a:cubicBezTo>
                      <a:pt x="32" y="40"/>
                      <a:pt x="32" y="40"/>
                      <a:pt x="32" y="40"/>
                    </a:cubicBezTo>
                    <a:cubicBezTo>
                      <a:pt x="37" y="40"/>
                      <a:pt x="37" y="40"/>
                      <a:pt x="37" y="40"/>
                    </a:cubicBezTo>
                    <a:cubicBezTo>
                      <a:pt x="69" y="40"/>
                      <a:pt x="69" y="40"/>
                      <a:pt x="69" y="40"/>
                    </a:cubicBezTo>
                    <a:cubicBezTo>
                      <a:pt x="69" y="40"/>
                      <a:pt x="69" y="40"/>
                      <a:pt x="69" y="20"/>
                    </a:cubicBezTo>
                    <a:cubicBezTo>
                      <a:pt x="69" y="8"/>
                      <a:pt x="59" y="3"/>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9" name="Freeform 448"/>
              <p:cNvSpPr/>
              <p:nvPr/>
            </p:nvSpPr>
            <p:spPr bwMode="auto">
              <a:xfrm>
                <a:off x="10280831" y="2814844"/>
                <a:ext cx="119732" cy="196188"/>
              </a:xfrm>
              <a:custGeom>
                <a:avLst/>
                <a:gdLst>
                  <a:gd name="T0" fmla="*/ 66 w 70"/>
                  <a:gd name="T1" fmla="*/ 0 h 115"/>
                  <a:gd name="T2" fmla="*/ 61 w 70"/>
                  <a:gd name="T3" fmla="*/ 4 h 115"/>
                  <a:gd name="T4" fmla="*/ 61 w 70"/>
                  <a:gd name="T5" fmla="*/ 56 h 115"/>
                  <a:gd name="T6" fmla="*/ 3 w 70"/>
                  <a:gd name="T7" fmla="*/ 56 h 115"/>
                  <a:gd name="T8" fmla="*/ 1 w 70"/>
                  <a:gd name="T9" fmla="*/ 57 h 115"/>
                  <a:gd name="T10" fmla="*/ 0 w 70"/>
                  <a:gd name="T11" fmla="*/ 61 h 115"/>
                  <a:gd name="T12" fmla="*/ 3 w 70"/>
                  <a:gd name="T13" fmla="*/ 65 h 115"/>
                  <a:gd name="T14" fmla="*/ 29 w 70"/>
                  <a:gd name="T15" fmla="*/ 65 h 115"/>
                  <a:gd name="T16" fmla="*/ 61 w 70"/>
                  <a:gd name="T17" fmla="*/ 65 h 115"/>
                  <a:gd name="T18" fmla="*/ 61 w 70"/>
                  <a:gd name="T19" fmla="*/ 111 h 115"/>
                  <a:gd name="T20" fmla="*/ 63 w 70"/>
                  <a:gd name="T21" fmla="*/ 114 h 115"/>
                  <a:gd name="T22" fmla="*/ 66 w 70"/>
                  <a:gd name="T23" fmla="*/ 115 h 115"/>
                  <a:gd name="T24" fmla="*/ 70 w 70"/>
                  <a:gd name="T25" fmla="*/ 111 h 115"/>
                  <a:gd name="T26" fmla="*/ 70 w 70"/>
                  <a:gd name="T27" fmla="*/ 61 h 115"/>
                  <a:gd name="T28" fmla="*/ 70 w 70"/>
                  <a:gd name="T29" fmla="*/ 4 h 115"/>
                  <a:gd name="T30" fmla="*/ 69 w 70"/>
                  <a:gd name="T31" fmla="*/ 1 h 115"/>
                  <a:gd name="T32" fmla="*/ 66 w 70"/>
                  <a:gd name="T3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15">
                    <a:moveTo>
                      <a:pt x="66" y="0"/>
                    </a:moveTo>
                    <a:cubicBezTo>
                      <a:pt x="63" y="0"/>
                      <a:pt x="61" y="2"/>
                      <a:pt x="61" y="4"/>
                    </a:cubicBezTo>
                    <a:cubicBezTo>
                      <a:pt x="61" y="56"/>
                      <a:pt x="61" y="56"/>
                      <a:pt x="61" y="56"/>
                    </a:cubicBezTo>
                    <a:cubicBezTo>
                      <a:pt x="3" y="56"/>
                      <a:pt x="3" y="56"/>
                      <a:pt x="3" y="56"/>
                    </a:cubicBezTo>
                    <a:cubicBezTo>
                      <a:pt x="2" y="56"/>
                      <a:pt x="1" y="57"/>
                      <a:pt x="1" y="57"/>
                    </a:cubicBezTo>
                    <a:cubicBezTo>
                      <a:pt x="0" y="58"/>
                      <a:pt x="0" y="59"/>
                      <a:pt x="0" y="61"/>
                    </a:cubicBezTo>
                    <a:cubicBezTo>
                      <a:pt x="0" y="63"/>
                      <a:pt x="1" y="65"/>
                      <a:pt x="3" y="65"/>
                    </a:cubicBezTo>
                    <a:cubicBezTo>
                      <a:pt x="29" y="65"/>
                      <a:pt x="29" y="65"/>
                      <a:pt x="29" y="65"/>
                    </a:cubicBezTo>
                    <a:cubicBezTo>
                      <a:pt x="61" y="65"/>
                      <a:pt x="61" y="65"/>
                      <a:pt x="61" y="65"/>
                    </a:cubicBezTo>
                    <a:cubicBezTo>
                      <a:pt x="61" y="111"/>
                      <a:pt x="61" y="111"/>
                      <a:pt x="61" y="111"/>
                    </a:cubicBezTo>
                    <a:cubicBezTo>
                      <a:pt x="61" y="112"/>
                      <a:pt x="62" y="113"/>
                      <a:pt x="63" y="114"/>
                    </a:cubicBezTo>
                    <a:cubicBezTo>
                      <a:pt x="63" y="115"/>
                      <a:pt x="65" y="115"/>
                      <a:pt x="66" y="115"/>
                    </a:cubicBezTo>
                    <a:cubicBezTo>
                      <a:pt x="68" y="115"/>
                      <a:pt x="70" y="113"/>
                      <a:pt x="70" y="111"/>
                    </a:cubicBezTo>
                    <a:cubicBezTo>
                      <a:pt x="70" y="61"/>
                      <a:pt x="70" y="61"/>
                      <a:pt x="70" y="61"/>
                    </a:cubicBezTo>
                    <a:cubicBezTo>
                      <a:pt x="70" y="4"/>
                      <a:pt x="70" y="4"/>
                      <a:pt x="70" y="4"/>
                    </a:cubicBezTo>
                    <a:cubicBezTo>
                      <a:pt x="70" y="3"/>
                      <a:pt x="70" y="2"/>
                      <a:pt x="69" y="1"/>
                    </a:cubicBezTo>
                    <a:cubicBezTo>
                      <a:pt x="68" y="0"/>
                      <a:pt x="67" y="0"/>
                      <a:pt x="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90" name="Freeform 449"/>
              <p:cNvSpPr/>
              <p:nvPr/>
            </p:nvSpPr>
            <p:spPr bwMode="auto">
              <a:xfrm>
                <a:off x="10298141" y="2974968"/>
                <a:ext cx="62752" cy="37507"/>
              </a:xfrm>
              <a:custGeom>
                <a:avLst/>
                <a:gdLst>
                  <a:gd name="T0" fmla="*/ 27 w 37"/>
                  <a:gd name="T1" fmla="*/ 0 h 22"/>
                  <a:gd name="T2" fmla="*/ 19 w 37"/>
                  <a:gd name="T3" fmla="*/ 3 h 22"/>
                  <a:gd name="T4" fmla="*/ 23 w 37"/>
                  <a:gd name="T5" fmla="*/ 14 h 22"/>
                  <a:gd name="T6" fmla="*/ 19 w 37"/>
                  <a:gd name="T7" fmla="*/ 19 h 22"/>
                  <a:gd name="T8" fmla="*/ 15 w 37"/>
                  <a:gd name="T9" fmla="*/ 14 h 22"/>
                  <a:gd name="T10" fmla="*/ 19 w 37"/>
                  <a:gd name="T11" fmla="*/ 3 h 22"/>
                  <a:gd name="T12" fmla="*/ 15 w 37"/>
                  <a:gd name="T13" fmla="*/ 2 h 22"/>
                  <a:gd name="T14" fmla="*/ 10 w 37"/>
                  <a:gd name="T15" fmla="*/ 0 h 22"/>
                  <a:gd name="T16" fmla="*/ 0 w 37"/>
                  <a:gd name="T17" fmla="*/ 11 h 22"/>
                  <a:gd name="T18" fmla="*/ 0 w 37"/>
                  <a:gd name="T19" fmla="*/ 22 h 22"/>
                  <a:gd name="T20" fmla="*/ 17 w 37"/>
                  <a:gd name="T21" fmla="*/ 22 h 22"/>
                  <a:gd name="T22" fmla="*/ 19 w 37"/>
                  <a:gd name="T23" fmla="*/ 22 h 22"/>
                  <a:gd name="T24" fmla="*/ 20 w 37"/>
                  <a:gd name="T25" fmla="*/ 22 h 22"/>
                  <a:gd name="T26" fmla="*/ 37 w 37"/>
                  <a:gd name="T27" fmla="*/ 22 h 22"/>
                  <a:gd name="T28" fmla="*/ 37 w 37"/>
                  <a:gd name="T29" fmla="*/ 11 h 22"/>
                  <a:gd name="T30" fmla="*/ 27 w 37"/>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2">
                    <a:moveTo>
                      <a:pt x="27" y="0"/>
                    </a:moveTo>
                    <a:cubicBezTo>
                      <a:pt x="19" y="3"/>
                      <a:pt x="19" y="3"/>
                      <a:pt x="19" y="3"/>
                    </a:cubicBezTo>
                    <a:cubicBezTo>
                      <a:pt x="23" y="14"/>
                      <a:pt x="23" y="14"/>
                      <a:pt x="23" y="14"/>
                    </a:cubicBezTo>
                    <a:cubicBezTo>
                      <a:pt x="19" y="19"/>
                      <a:pt x="19" y="19"/>
                      <a:pt x="19" y="19"/>
                    </a:cubicBezTo>
                    <a:cubicBezTo>
                      <a:pt x="15" y="14"/>
                      <a:pt x="15" y="14"/>
                      <a:pt x="15" y="14"/>
                    </a:cubicBezTo>
                    <a:cubicBezTo>
                      <a:pt x="19" y="3"/>
                      <a:pt x="19" y="3"/>
                      <a:pt x="19" y="3"/>
                    </a:cubicBezTo>
                    <a:cubicBezTo>
                      <a:pt x="15" y="2"/>
                      <a:pt x="15" y="2"/>
                      <a:pt x="15" y="2"/>
                    </a:cubicBezTo>
                    <a:cubicBezTo>
                      <a:pt x="10" y="0"/>
                      <a:pt x="10" y="0"/>
                      <a:pt x="10" y="0"/>
                    </a:cubicBezTo>
                    <a:cubicBezTo>
                      <a:pt x="5" y="2"/>
                      <a:pt x="0" y="5"/>
                      <a:pt x="0" y="11"/>
                    </a:cubicBezTo>
                    <a:cubicBezTo>
                      <a:pt x="0" y="22"/>
                      <a:pt x="0" y="22"/>
                      <a:pt x="0" y="22"/>
                    </a:cubicBezTo>
                    <a:cubicBezTo>
                      <a:pt x="17" y="22"/>
                      <a:pt x="17" y="22"/>
                      <a:pt x="17" y="22"/>
                    </a:cubicBezTo>
                    <a:cubicBezTo>
                      <a:pt x="19" y="22"/>
                      <a:pt x="19" y="22"/>
                      <a:pt x="19" y="22"/>
                    </a:cubicBezTo>
                    <a:cubicBezTo>
                      <a:pt x="20" y="22"/>
                      <a:pt x="20" y="22"/>
                      <a:pt x="20" y="22"/>
                    </a:cubicBezTo>
                    <a:cubicBezTo>
                      <a:pt x="37" y="22"/>
                      <a:pt x="37" y="22"/>
                      <a:pt x="37" y="22"/>
                    </a:cubicBezTo>
                    <a:cubicBezTo>
                      <a:pt x="37" y="22"/>
                      <a:pt x="37" y="22"/>
                      <a:pt x="37" y="11"/>
                    </a:cubicBezTo>
                    <a:cubicBezTo>
                      <a:pt x="37" y="5"/>
                      <a:pt x="32" y="2"/>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01" name="Freeform 450"/>
              <p:cNvSpPr/>
              <p:nvPr/>
            </p:nvSpPr>
            <p:spPr bwMode="auto">
              <a:xfrm>
                <a:off x="10313288" y="2936019"/>
                <a:ext cx="32458" cy="35343"/>
              </a:xfrm>
              <a:custGeom>
                <a:avLst/>
                <a:gdLst>
                  <a:gd name="T0" fmla="*/ 8 w 19"/>
                  <a:gd name="T1" fmla="*/ 21 h 21"/>
                  <a:gd name="T2" fmla="*/ 10 w 19"/>
                  <a:gd name="T3" fmla="*/ 21 h 21"/>
                  <a:gd name="T4" fmla="*/ 19 w 19"/>
                  <a:gd name="T5" fmla="*/ 10 h 21"/>
                  <a:gd name="T6" fmla="*/ 10 w 19"/>
                  <a:gd name="T7" fmla="*/ 0 h 21"/>
                  <a:gd name="T8" fmla="*/ 0 w 19"/>
                  <a:gd name="T9" fmla="*/ 10 h 21"/>
                  <a:gd name="T10" fmla="*/ 8 w 19"/>
                  <a:gd name="T11" fmla="*/ 21 h 21"/>
                </a:gdLst>
                <a:ahLst/>
                <a:cxnLst>
                  <a:cxn ang="0">
                    <a:pos x="T0" y="T1"/>
                  </a:cxn>
                  <a:cxn ang="0">
                    <a:pos x="T2" y="T3"/>
                  </a:cxn>
                  <a:cxn ang="0">
                    <a:pos x="T4" y="T5"/>
                  </a:cxn>
                  <a:cxn ang="0">
                    <a:pos x="T6" y="T7"/>
                  </a:cxn>
                  <a:cxn ang="0">
                    <a:pos x="T8" y="T9"/>
                  </a:cxn>
                  <a:cxn ang="0">
                    <a:pos x="T10" y="T11"/>
                  </a:cxn>
                </a:cxnLst>
                <a:rect l="0" t="0" r="r" b="b"/>
                <a:pathLst>
                  <a:path w="19" h="21">
                    <a:moveTo>
                      <a:pt x="8" y="21"/>
                    </a:moveTo>
                    <a:cubicBezTo>
                      <a:pt x="8" y="21"/>
                      <a:pt x="9" y="21"/>
                      <a:pt x="10" y="21"/>
                    </a:cubicBezTo>
                    <a:cubicBezTo>
                      <a:pt x="15" y="21"/>
                      <a:pt x="19" y="16"/>
                      <a:pt x="19" y="10"/>
                    </a:cubicBezTo>
                    <a:cubicBezTo>
                      <a:pt x="19" y="4"/>
                      <a:pt x="15" y="0"/>
                      <a:pt x="10" y="0"/>
                    </a:cubicBezTo>
                    <a:cubicBezTo>
                      <a:pt x="4" y="0"/>
                      <a:pt x="0" y="4"/>
                      <a:pt x="0" y="10"/>
                    </a:cubicBezTo>
                    <a:cubicBezTo>
                      <a:pt x="0" y="15"/>
                      <a:pt x="3" y="20"/>
                      <a:pt x="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06" name="Oval 451"/>
              <p:cNvSpPr>
                <a:spLocks noChangeArrowheads="1"/>
              </p:cNvSpPr>
              <p:nvPr/>
            </p:nvSpPr>
            <p:spPr bwMode="auto">
              <a:xfrm>
                <a:off x="10313288" y="2816286"/>
                <a:ext cx="31015" cy="375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08" name="Freeform 452"/>
              <p:cNvSpPr/>
              <p:nvPr/>
            </p:nvSpPr>
            <p:spPr bwMode="auto">
              <a:xfrm>
                <a:off x="10296699" y="2857399"/>
                <a:ext cx="64194" cy="36064"/>
              </a:xfrm>
              <a:custGeom>
                <a:avLst/>
                <a:gdLst>
                  <a:gd name="T0" fmla="*/ 20 w 38"/>
                  <a:gd name="T1" fmla="*/ 21 h 21"/>
                  <a:gd name="T2" fmla="*/ 20 w 38"/>
                  <a:gd name="T3" fmla="*/ 21 h 21"/>
                  <a:gd name="T4" fmla="*/ 38 w 38"/>
                  <a:gd name="T5" fmla="*/ 21 h 21"/>
                  <a:gd name="T6" fmla="*/ 38 w 38"/>
                  <a:gd name="T7" fmla="*/ 10 h 21"/>
                  <a:gd name="T8" fmla="*/ 28 w 38"/>
                  <a:gd name="T9" fmla="*/ 0 h 21"/>
                  <a:gd name="T10" fmla="*/ 20 w 38"/>
                  <a:gd name="T11" fmla="*/ 3 h 21"/>
                  <a:gd name="T12" fmla="*/ 23 w 38"/>
                  <a:gd name="T13" fmla="*/ 13 h 21"/>
                  <a:gd name="T14" fmla="*/ 20 w 38"/>
                  <a:gd name="T15" fmla="*/ 19 h 21"/>
                  <a:gd name="T16" fmla="*/ 16 w 38"/>
                  <a:gd name="T17" fmla="*/ 13 h 21"/>
                  <a:gd name="T18" fmla="*/ 20 w 38"/>
                  <a:gd name="T19" fmla="*/ 3 h 21"/>
                  <a:gd name="T20" fmla="*/ 10 w 38"/>
                  <a:gd name="T21" fmla="*/ 0 h 21"/>
                  <a:gd name="T22" fmla="*/ 0 w 38"/>
                  <a:gd name="T23" fmla="*/ 10 h 21"/>
                  <a:gd name="T24" fmla="*/ 0 w 38"/>
                  <a:gd name="T25" fmla="*/ 21 h 21"/>
                  <a:gd name="T26" fmla="*/ 18 w 38"/>
                  <a:gd name="T27" fmla="*/ 21 h 21"/>
                  <a:gd name="T28" fmla="*/ 20 w 38"/>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1">
                    <a:moveTo>
                      <a:pt x="20" y="21"/>
                    </a:moveTo>
                    <a:cubicBezTo>
                      <a:pt x="20" y="21"/>
                      <a:pt x="20" y="21"/>
                      <a:pt x="20" y="21"/>
                    </a:cubicBezTo>
                    <a:cubicBezTo>
                      <a:pt x="38" y="21"/>
                      <a:pt x="38" y="21"/>
                      <a:pt x="38" y="21"/>
                    </a:cubicBezTo>
                    <a:cubicBezTo>
                      <a:pt x="38" y="21"/>
                      <a:pt x="38" y="21"/>
                      <a:pt x="38" y="10"/>
                    </a:cubicBezTo>
                    <a:cubicBezTo>
                      <a:pt x="38" y="4"/>
                      <a:pt x="32" y="1"/>
                      <a:pt x="28" y="0"/>
                    </a:cubicBezTo>
                    <a:cubicBezTo>
                      <a:pt x="20" y="3"/>
                      <a:pt x="20" y="3"/>
                      <a:pt x="20" y="3"/>
                    </a:cubicBezTo>
                    <a:cubicBezTo>
                      <a:pt x="23" y="13"/>
                      <a:pt x="23" y="13"/>
                      <a:pt x="23" y="13"/>
                    </a:cubicBezTo>
                    <a:cubicBezTo>
                      <a:pt x="20" y="19"/>
                      <a:pt x="20" y="19"/>
                      <a:pt x="20" y="19"/>
                    </a:cubicBezTo>
                    <a:cubicBezTo>
                      <a:pt x="16" y="13"/>
                      <a:pt x="16" y="13"/>
                      <a:pt x="16" y="13"/>
                    </a:cubicBezTo>
                    <a:cubicBezTo>
                      <a:pt x="20" y="3"/>
                      <a:pt x="20" y="3"/>
                      <a:pt x="20" y="3"/>
                    </a:cubicBezTo>
                    <a:cubicBezTo>
                      <a:pt x="10" y="0"/>
                      <a:pt x="10" y="0"/>
                      <a:pt x="10" y="0"/>
                    </a:cubicBezTo>
                    <a:cubicBezTo>
                      <a:pt x="6" y="1"/>
                      <a:pt x="0" y="4"/>
                      <a:pt x="0" y="10"/>
                    </a:cubicBezTo>
                    <a:cubicBezTo>
                      <a:pt x="0" y="21"/>
                      <a:pt x="0" y="21"/>
                      <a:pt x="0" y="21"/>
                    </a:cubicBezTo>
                    <a:cubicBezTo>
                      <a:pt x="18" y="21"/>
                      <a:pt x="18" y="21"/>
                      <a:pt x="18" y="21"/>
                    </a:cubicBezTo>
                    <a:lnTo>
                      <a:pt x="2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09" name="Freeform 453"/>
              <p:cNvSpPr>
                <a:spLocks noEditPoints="1"/>
              </p:cNvSpPr>
              <p:nvPr/>
            </p:nvSpPr>
            <p:spPr bwMode="auto">
              <a:xfrm>
                <a:off x="10238275" y="2785993"/>
                <a:ext cx="383721" cy="262546"/>
              </a:xfrm>
              <a:custGeom>
                <a:avLst/>
                <a:gdLst>
                  <a:gd name="T0" fmla="*/ 225 w 225"/>
                  <a:gd name="T1" fmla="*/ 137 h 154"/>
                  <a:gd name="T2" fmla="*/ 225 w 225"/>
                  <a:gd name="T3" fmla="*/ 80 h 154"/>
                  <a:gd name="T4" fmla="*/ 225 w 225"/>
                  <a:gd name="T5" fmla="*/ 66 h 154"/>
                  <a:gd name="T6" fmla="*/ 225 w 225"/>
                  <a:gd name="T7" fmla="*/ 56 h 154"/>
                  <a:gd name="T8" fmla="*/ 225 w 225"/>
                  <a:gd name="T9" fmla="*/ 42 h 154"/>
                  <a:gd name="T10" fmla="*/ 225 w 225"/>
                  <a:gd name="T11" fmla="*/ 35 h 154"/>
                  <a:gd name="T12" fmla="*/ 225 w 225"/>
                  <a:gd name="T13" fmla="*/ 21 h 154"/>
                  <a:gd name="T14" fmla="*/ 225 w 225"/>
                  <a:gd name="T15" fmla="*/ 18 h 154"/>
                  <a:gd name="T16" fmla="*/ 223 w 225"/>
                  <a:gd name="T17" fmla="*/ 11 h 154"/>
                  <a:gd name="T18" fmla="*/ 216 w 225"/>
                  <a:gd name="T19" fmla="*/ 3 h 154"/>
                  <a:gd name="T20" fmla="*/ 209 w 225"/>
                  <a:gd name="T21" fmla="*/ 0 h 154"/>
                  <a:gd name="T22" fmla="*/ 207 w 225"/>
                  <a:gd name="T23" fmla="*/ 0 h 154"/>
                  <a:gd name="T24" fmla="*/ 193 w 225"/>
                  <a:gd name="T25" fmla="*/ 0 h 154"/>
                  <a:gd name="T26" fmla="*/ 185 w 225"/>
                  <a:gd name="T27" fmla="*/ 0 h 154"/>
                  <a:gd name="T28" fmla="*/ 172 w 225"/>
                  <a:gd name="T29" fmla="*/ 0 h 154"/>
                  <a:gd name="T30" fmla="*/ 161 w 225"/>
                  <a:gd name="T31" fmla="*/ 0 h 154"/>
                  <a:gd name="T32" fmla="*/ 147 w 225"/>
                  <a:gd name="T33" fmla="*/ 0 h 154"/>
                  <a:gd name="T34" fmla="*/ 18 w 225"/>
                  <a:gd name="T35" fmla="*/ 0 h 154"/>
                  <a:gd name="T36" fmla="*/ 0 w 225"/>
                  <a:gd name="T37" fmla="*/ 18 h 154"/>
                  <a:gd name="T38" fmla="*/ 0 w 225"/>
                  <a:gd name="T39" fmla="*/ 137 h 154"/>
                  <a:gd name="T40" fmla="*/ 18 w 225"/>
                  <a:gd name="T41" fmla="*/ 154 h 154"/>
                  <a:gd name="T42" fmla="*/ 207 w 225"/>
                  <a:gd name="T43" fmla="*/ 154 h 154"/>
                  <a:gd name="T44" fmla="*/ 225 w 225"/>
                  <a:gd name="T45" fmla="*/ 137 h 154"/>
                  <a:gd name="T46" fmla="*/ 211 w 225"/>
                  <a:gd name="T47" fmla="*/ 126 h 154"/>
                  <a:gd name="T48" fmla="*/ 196 w 225"/>
                  <a:gd name="T49" fmla="*/ 141 h 154"/>
                  <a:gd name="T50" fmla="*/ 55 w 225"/>
                  <a:gd name="T51" fmla="*/ 141 h 154"/>
                  <a:gd name="T52" fmla="*/ 29 w 225"/>
                  <a:gd name="T53" fmla="*/ 141 h 154"/>
                  <a:gd name="T54" fmla="*/ 13 w 225"/>
                  <a:gd name="T55" fmla="*/ 126 h 154"/>
                  <a:gd name="T56" fmla="*/ 13 w 225"/>
                  <a:gd name="T57" fmla="*/ 26 h 154"/>
                  <a:gd name="T58" fmla="*/ 29 w 225"/>
                  <a:gd name="T59" fmla="*/ 11 h 154"/>
                  <a:gd name="T60" fmla="*/ 91 w 225"/>
                  <a:gd name="T61" fmla="*/ 11 h 154"/>
                  <a:gd name="T62" fmla="*/ 146 w 225"/>
                  <a:gd name="T63" fmla="*/ 11 h 154"/>
                  <a:gd name="T64" fmla="*/ 160 w 225"/>
                  <a:gd name="T65" fmla="*/ 11 h 154"/>
                  <a:gd name="T66" fmla="*/ 170 w 225"/>
                  <a:gd name="T67" fmla="*/ 11 h 154"/>
                  <a:gd name="T68" fmla="*/ 183 w 225"/>
                  <a:gd name="T69" fmla="*/ 11 h 154"/>
                  <a:gd name="T70" fmla="*/ 191 w 225"/>
                  <a:gd name="T71" fmla="*/ 11 h 154"/>
                  <a:gd name="T72" fmla="*/ 196 w 225"/>
                  <a:gd name="T73" fmla="*/ 11 h 154"/>
                  <a:gd name="T74" fmla="*/ 203 w 225"/>
                  <a:gd name="T75" fmla="*/ 13 h 154"/>
                  <a:gd name="T76" fmla="*/ 211 w 225"/>
                  <a:gd name="T77" fmla="*/ 23 h 154"/>
                  <a:gd name="T78" fmla="*/ 211 w 225"/>
                  <a:gd name="T79" fmla="*/ 26 h 154"/>
                  <a:gd name="T80" fmla="*/ 211 w 225"/>
                  <a:gd name="T81" fmla="*/ 36 h 154"/>
                  <a:gd name="T82" fmla="*/ 211 w 225"/>
                  <a:gd name="T83" fmla="*/ 43 h 154"/>
                  <a:gd name="T84" fmla="*/ 211 w 225"/>
                  <a:gd name="T85" fmla="*/ 57 h 154"/>
                  <a:gd name="T86" fmla="*/ 211 w 225"/>
                  <a:gd name="T87" fmla="*/ 66 h 154"/>
                  <a:gd name="T88" fmla="*/ 211 w 225"/>
                  <a:gd name="T89" fmla="*/ 81 h 154"/>
                  <a:gd name="T90" fmla="*/ 211 w 225"/>
                  <a:gd name="T91"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54">
                    <a:moveTo>
                      <a:pt x="225" y="137"/>
                    </a:moveTo>
                    <a:cubicBezTo>
                      <a:pt x="225" y="80"/>
                      <a:pt x="225" y="80"/>
                      <a:pt x="225" y="80"/>
                    </a:cubicBezTo>
                    <a:cubicBezTo>
                      <a:pt x="225" y="66"/>
                      <a:pt x="225" y="66"/>
                      <a:pt x="225" y="66"/>
                    </a:cubicBezTo>
                    <a:cubicBezTo>
                      <a:pt x="225" y="56"/>
                      <a:pt x="225" y="56"/>
                      <a:pt x="225" y="56"/>
                    </a:cubicBezTo>
                    <a:cubicBezTo>
                      <a:pt x="225" y="42"/>
                      <a:pt x="225" y="42"/>
                      <a:pt x="225" y="42"/>
                    </a:cubicBezTo>
                    <a:cubicBezTo>
                      <a:pt x="225" y="35"/>
                      <a:pt x="225" y="35"/>
                      <a:pt x="225" y="35"/>
                    </a:cubicBezTo>
                    <a:cubicBezTo>
                      <a:pt x="225" y="21"/>
                      <a:pt x="225" y="21"/>
                      <a:pt x="225" y="21"/>
                    </a:cubicBezTo>
                    <a:cubicBezTo>
                      <a:pt x="225" y="18"/>
                      <a:pt x="225" y="18"/>
                      <a:pt x="225" y="18"/>
                    </a:cubicBezTo>
                    <a:cubicBezTo>
                      <a:pt x="225" y="15"/>
                      <a:pt x="224" y="13"/>
                      <a:pt x="223" y="11"/>
                    </a:cubicBezTo>
                    <a:cubicBezTo>
                      <a:pt x="222" y="7"/>
                      <a:pt x="219" y="5"/>
                      <a:pt x="216" y="3"/>
                    </a:cubicBezTo>
                    <a:cubicBezTo>
                      <a:pt x="214" y="1"/>
                      <a:pt x="212" y="1"/>
                      <a:pt x="209" y="0"/>
                    </a:cubicBezTo>
                    <a:cubicBezTo>
                      <a:pt x="208" y="0"/>
                      <a:pt x="208" y="0"/>
                      <a:pt x="207" y="0"/>
                    </a:cubicBezTo>
                    <a:cubicBezTo>
                      <a:pt x="193" y="0"/>
                      <a:pt x="193" y="0"/>
                      <a:pt x="193" y="0"/>
                    </a:cubicBezTo>
                    <a:cubicBezTo>
                      <a:pt x="185" y="0"/>
                      <a:pt x="185" y="0"/>
                      <a:pt x="185" y="0"/>
                    </a:cubicBezTo>
                    <a:cubicBezTo>
                      <a:pt x="172" y="0"/>
                      <a:pt x="172" y="0"/>
                      <a:pt x="172" y="0"/>
                    </a:cubicBezTo>
                    <a:cubicBezTo>
                      <a:pt x="161" y="0"/>
                      <a:pt x="161" y="0"/>
                      <a:pt x="161" y="0"/>
                    </a:cubicBezTo>
                    <a:cubicBezTo>
                      <a:pt x="147" y="0"/>
                      <a:pt x="147" y="0"/>
                      <a:pt x="147" y="0"/>
                    </a:cubicBezTo>
                    <a:cubicBezTo>
                      <a:pt x="18" y="0"/>
                      <a:pt x="18" y="0"/>
                      <a:pt x="18" y="0"/>
                    </a:cubicBezTo>
                    <a:cubicBezTo>
                      <a:pt x="8" y="0"/>
                      <a:pt x="0" y="8"/>
                      <a:pt x="0" y="18"/>
                    </a:cubicBezTo>
                    <a:cubicBezTo>
                      <a:pt x="0" y="137"/>
                      <a:pt x="0" y="137"/>
                      <a:pt x="0" y="137"/>
                    </a:cubicBezTo>
                    <a:cubicBezTo>
                      <a:pt x="0" y="146"/>
                      <a:pt x="8" y="154"/>
                      <a:pt x="18" y="154"/>
                    </a:cubicBezTo>
                    <a:cubicBezTo>
                      <a:pt x="207" y="154"/>
                      <a:pt x="207" y="154"/>
                      <a:pt x="207" y="154"/>
                    </a:cubicBezTo>
                    <a:cubicBezTo>
                      <a:pt x="217" y="154"/>
                      <a:pt x="225" y="146"/>
                      <a:pt x="225" y="137"/>
                    </a:cubicBezTo>
                    <a:close/>
                    <a:moveTo>
                      <a:pt x="211" y="126"/>
                    </a:moveTo>
                    <a:cubicBezTo>
                      <a:pt x="211" y="135"/>
                      <a:pt x="204" y="141"/>
                      <a:pt x="196" y="141"/>
                    </a:cubicBezTo>
                    <a:cubicBezTo>
                      <a:pt x="55" y="141"/>
                      <a:pt x="55" y="141"/>
                      <a:pt x="55" y="141"/>
                    </a:cubicBezTo>
                    <a:cubicBezTo>
                      <a:pt x="29" y="141"/>
                      <a:pt x="29" y="141"/>
                      <a:pt x="29" y="141"/>
                    </a:cubicBezTo>
                    <a:cubicBezTo>
                      <a:pt x="20" y="141"/>
                      <a:pt x="13" y="135"/>
                      <a:pt x="13" y="126"/>
                    </a:cubicBezTo>
                    <a:cubicBezTo>
                      <a:pt x="13" y="26"/>
                      <a:pt x="13" y="26"/>
                      <a:pt x="13" y="26"/>
                    </a:cubicBezTo>
                    <a:cubicBezTo>
                      <a:pt x="13" y="18"/>
                      <a:pt x="20" y="11"/>
                      <a:pt x="29" y="11"/>
                    </a:cubicBezTo>
                    <a:cubicBezTo>
                      <a:pt x="91" y="11"/>
                      <a:pt x="91" y="11"/>
                      <a:pt x="91" y="11"/>
                    </a:cubicBezTo>
                    <a:cubicBezTo>
                      <a:pt x="146" y="11"/>
                      <a:pt x="146" y="11"/>
                      <a:pt x="146" y="11"/>
                    </a:cubicBezTo>
                    <a:cubicBezTo>
                      <a:pt x="160" y="11"/>
                      <a:pt x="160" y="11"/>
                      <a:pt x="160" y="11"/>
                    </a:cubicBezTo>
                    <a:cubicBezTo>
                      <a:pt x="170" y="11"/>
                      <a:pt x="170" y="11"/>
                      <a:pt x="170" y="11"/>
                    </a:cubicBezTo>
                    <a:cubicBezTo>
                      <a:pt x="183" y="11"/>
                      <a:pt x="183" y="11"/>
                      <a:pt x="183" y="11"/>
                    </a:cubicBezTo>
                    <a:cubicBezTo>
                      <a:pt x="191" y="11"/>
                      <a:pt x="191" y="11"/>
                      <a:pt x="191" y="11"/>
                    </a:cubicBezTo>
                    <a:cubicBezTo>
                      <a:pt x="196" y="11"/>
                      <a:pt x="196" y="11"/>
                      <a:pt x="196" y="11"/>
                    </a:cubicBezTo>
                    <a:cubicBezTo>
                      <a:pt x="198" y="11"/>
                      <a:pt x="201" y="12"/>
                      <a:pt x="203" y="13"/>
                    </a:cubicBezTo>
                    <a:cubicBezTo>
                      <a:pt x="207" y="15"/>
                      <a:pt x="210" y="19"/>
                      <a:pt x="211" y="23"/>
                    </a:cubicBezTo>
                    <a:cubicBezTo>
                      <a:pt x="211" y="24"/>
                      <a:pt x="211" y="25"/>
                      <a:pt x="211" y="26"/>
                    </a:cubicBezTo>
                    <a:cubicBezTo>
                      <a:pt x="211" y="36"/>
                      <a:pt x="211" y="36"/>
                      <a:pt x="211" y="36"/>
                    </a:cubicBezTo>
                    <a:cubicBezTo>
                      <a:pt x="211" y="43"/>
                      <a:pt x="211" y="43"/>
                      <a:pt x="211" y="43"/>
                    </a:cubicBezTo>
                    <a:cubicBezTo>
                      <a:pt x="211" y="57"/>
                      <a:pt x="211" y="57"/>
                      <a:pt x="211" y="57"/>
                    </a:cubicBezTo>
                    <a:cubicBezTo>
                      <a:pt x="211" y="66"/>
                      <a:pt x="211" y="66"/>
                      <a:pt x="211" y="66"/>
                    </a:cubicBezTo>
                    <a:cubicBezTo>
                      <a:pt x="211" y="81"/>
                      <a:pt x="211" y="81"/>
                      <a:pt x="211" y="81"/>
                    </a:cubicBezTo>
                    <a:lnTo>
                      <a:pt x="211"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10" name="Freeform 454"/>
              <p:cNvSpPr/>
              <p:nvPr/>
            </p:nvSpPr>
            <p:spPr bwMode="auto">
              <a:xfrm>
                <a:off x="10054349" y="3114896"/>
                <a:ext cx="168779" cy="228646"/>
              </a:xfrm>
              <a:custGeom>
                <a:avLst/>
                <a:gdLst>
                  <a:gd name="T0" fmla="*/ 50 w 99"/>
                  <a:gd name="T1" fmla="*/ 2 h 134"/>
                  <a:gd name="T2" fmla="*/ 89 w 99"/>
                  <a:gd name="T3" fmla="*/ 59 h 134"/>
                  <a:gd name="T4" fmla="*/ 89 w 99"/>
                  <a:gd name="T5" fmla="*/ 86 h 134"/>
                  <a:gd name="T6" fmla="*/ 59 w 99"/>
                  <a:gd name="T7" fmla="*/ 68 h 134"/>
                  <a:gd name="T8" fmla="*/ 50 w 99"/>
                  <a:gd name="T9" fmla="*/ 2 h 134"/>
                  <a:gd name="T10" fmla="*/ 0 w 99"/>
                  <a:gd name="T11" fmla="*/ 34 h 134"/>
                  <a:gd name="T12" fmla="*/ 0 w 99"/>
                  <a:gd name="T13" fmla="*/ 114 h 134"/>
                  <a:gd name="T14" fmla="*/ 50 w 99"/>
                  <a:gd name="T15" fmla="*/ 134 h 134"/>
                  <a:gd name="T16" fmla="*/ 99 w 99"/>
                  <a:gd name="T17" fmla="*/ 105 h 134"/>
                  <a:gd name="T18" fmla="*/ 99 w 99"/>
                  <a:gd name="T19" fmla="*/ 68 h 134"/>
                  <a:gd name="T20" fmla="*/ 50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50" y="2"/>
                    </a:moveTo>
                    <a:cubicBezTo>
                      <a:pt x="89" y="59"/>
                      <a:pt x="89" y="59"/>
                      <a:pt x="89" y="59"/>
                    </a:cubicBezTo>
                    <a:cubicBezTo>
                      <a:pt x="89" y="86"/>
                      <a:pt x="89" y="86"/>
                      <a:pt x="89" y="86"/>
                    </a:cubicBezTo>
                    <a:cubicBezTo>
                      <a:pt x="59" y="68"/>
                      <a:pt x="59" y="68"/>
                      <a:pt x="59" y="68"/>
                    </a:cubicBezTo>
                    <a:cubicBezTo>
                      <a:pt x="50" y="2"/>
                      <a:pt x="50" y="2"/>
                      <a:pt x="50" y="2"/>
                    </a:cubicBezTo>
                    <a:cubicBezTo>
                      <a:pt x="50" y="2"/>
                      <a:pt x="0" y="0"/>
                      <a:pt x="0" y="34"/>
                    </a:cubicBezTo>
                    <a:cubicBezTo>
                      <a:pt x="0" y="68"/>
                      <a:pt x="0" y="114"/>
                      <a:pt x="0" y="114"/>
                    </a:cubicBezTo>
                    <a:cubicBezTo>
                      <a:pt x="0" y="114"/>
                      <a:pt x="5" y="134"/>
                      <a:pt x="50" y="134"/>
                    </a:cubicBezTo>
                    <a:cubicBezTo>
                      <a:pt x="94" y="134"/>
                      <a:pt x="99" y="121"/>
                      <a:pt x="99" y="105"/>
                    </a:cubicBezTo>
                    <a:cubicBezTo>
                      <a:pt x="99" y="89"/>
                      <a:pt x="99" y="68"/>
                      <a:pt x="99" y="68"/>
                    </a:cubicBezTo>
                    <a:cubicBezTo>
                      <a:pt x="99" y="68"/>
                      <a:pt x="88" y="2"/>
                      <a:pt x="5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11" name="Oval 455"/>
              <p:cNvSpPr>
                <a:spLocks noChangeArrowheads="1"/>
              </p:cNvSpPr>
              <p:nvPr/>
            </p:nvSpPr>
            <p:spPr bwMode="auto">
              <a:xfrm>
                <a:off x="10063004" y="2954772"/>
                <a:ext cx="132715" cy="155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grpSp>
      </p:grpSp>
      <p:grpSp>
        <p:nvGrpSpPr>
          <p:cNvPr id="116" name="组合 115"/>
          <p:cNvGrpSpPr/>
          <p:nvPr/>
        </p:nvGrpSpPr>
        <p:grpSpPr>
          <a:xfrm>
            <a:off x="4040731" y="4084152"/>
            <a:ext cx="1858361" cy="1859065"/>
            <a:chOff x="687034" y="3992740"/>
            <a:chExt cx="2333142" cy="2334026"/>
          </a:xfrm>
        </p:grpSpPr>
        <p:grpSp>
          <p:nvGrpSpPr>
            <p:cNvPr id="118" name="组合 117"/>
            <p:cNvGrpSpPr/>
            <p:nvPr/>
          </p:nvGrpSpPr>
          <p:grpSpPr>
            <a:xfrm flipV="1">
              <a:off x="687034" y="3992740"/>
              <a:ext cx="2333142" cy="2334026"/>
              <a:chOff x="3630019" y="998779"/>
              <a:chExt cx="2333142" cy="2334026"/>
            </a:xfrm>
          </p:grpSpPr>
          <p:sp>
            <p:nvSpPr>
              <p:cNvPr id="141" name="任意多边形 140"/>
              <p:cNvSpPr/>
              <p:nvPr/>
            </p:nvSpPr>
            <p:spPr>
              <a:xfrm>
                <a:off x="3630019" y="998779"/>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gradFill flip="none" rotWithShape="1">
                <a:gsLst>
                  <a:gs pos="0">
                    <a:srgbClr val="FBFBFB"/>
                  </a:gs>
                  <a:gs pos="100000">
                    <a:srgbClr val="E6E6E6"/>
                  </a:gs>
                </a:gsLst>
                <a:lin ang="18900000" scaled="0"/>
                <a:tileRect/>
              </a:gradFill>
              <a:ln w="25400" cap="flat" cmpd="sng" algn="ctr">
                <a:noFill/>
                <a:prstDash val="solid"/>
              </a:ln>
              <a:effectLst>
                <a:outerShdw blurRad="101600" dist="50800" dir="2700000" algn="tl" rotWithShape="0">
                  <a:prstClr val="black">
                    <a:alpha val="29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42" name="任意多边形 141"/>
              <p:cNvSpPr/>
              <p:nvPr/>
            </p:nvSpPr>
            <p:spPr>
              <a:xfrm>
                <a:off x="3630019" y="999663"/>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solidFill>
                <a:srgbClr val="F7F7F7"/>
              </a:solidFill>
              <a:ln w="25400" cap="flat" cmpd="sng" algn="ctr">
                <a:noFill/>
                <a:prstDash val="solid"/>
              </a:ln>
              <a:effectLst>
                <a:softEdge rad="50800"/>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122" name="同侧圆角矩形 121"/>
            <p:cNvSpPr/>
            <p:nvPr/>
          </p:nvSpPr>
          <p:spPr>
            <a:xfrm flipV="1">
              <a:off x="797369" y="5097812"/>
              <a:ext cx="2112475" cy="1144429"/>
            </a:xfrm>
            <a:prstGeom prst="round2SameRect">
              <a:avLst>
                <a:gd name="adj1" fmla="val 24657"/>
                <a:gd name="adj2" fmla="val 0"/>
              </a:avLst>
            </a:prstGeom>
            <a:solidFill>
              <a:schemeClr val="accent5">
                <a:lumMod val="75000"/>
              </a:schemeClr>
            </a:solidFill>
            <a:ln w="25400" cap="flat" cmpd="sng" algn="ctr">
              <a:noFill/>
              <a:prstDash val="solid"/>
            </a:ln>
            <a:effectLst/>
          </p:spPr>
          <p:txBody>
            <a:bodyPr lIns="91415" tIns="45708" rIns="91415" bIns="45708"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nvGrpSpPr>
            <p:cNvPr id="125" name="组合 124"/>
            <p:cNvGrpSpPr/>
            <p:nvPr/>
          </p:nvGrpSpPr>
          <p:grpSpPr>
            <a:xfrm>
              <a:off x="962594" y="4776423"/>
              <a:ext cx="558350" cy="558351"/>
              <a:chOff x="3984978" y="1984433"/>
              <a:chExt cx="558350" cy="558350"/>
            </a:xfrm>
          </p:grpSpPr>
          <p:sp>
            <p:nvSpPr>
              <p:cNvPr id="139" name="椭圆 138"/>
              <p:cNvSpPr/>
              <p:nvPr/>
            </p:nvSpPr>
            <p:spPr>
              <a:xfrm>
                <a:off x="3984978" y="1984433"/>
                <a:ext cx="558350" cy="558350"/>
              </a:xfrm>
              <a:prstGeom prst="ellipse">
                <a:avLst/>
              </a:prstGeom>
              <a:solidFill>
                <a:schemeClr val="accent5">
                  <a:lumMod val="75000"/>
                </a:schemeClr>
              </a:solidFill>
              <a:ln w="25400" cap="flat" cmpd="sng" algn="ctr">
                <a:noFill/>
                <a:prstDash val="solid"/>
              </a:ln>
              <a:effectLst>
                <a:outerShdw blurRad="101600" dist="38100" dir="2700000" algn="tl" rotWithShape="0">
                  <a:prstClr val="black">
                    <a:alpha val="30000"/>
                  </a:prstClr>
                </a:out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40" name="椭圆 139"/>
              <p:cNvSpPr/>
              <p:nvPr/>
            </p:nvSpPr>
            <p:spPr>
              <a:xfrm>
                <a:off x="4043706" y="2043161"/>
                <a:ext cx="440894" cy="440894"/>
              </a:xfrm>
              <a:prstGeom prst="ellipse">
                <a:avLst/>
              </a:prstGeom>
              <a:solidFill>
                <a:srgbClr val="F7F7F7"/>
              </a:solidFill>
              <a:ln w="34925" cap="flat" cmpd="sng" algn="ctr">
                <a:solidFill>
                  <a:schemeClr val="accent5">
                    <a:lumMod val="75000"/>
                  </a:schemeClr>
                </a:solidFill>
                <a:prstDash val="solid"/>
              </a:ln>
              <a:effectLst>
                <a:innerShdw blurRad="50800" dist="38100" dir="13500000">
                  <a:prstClr val="black">
                    <a:alpha val="30000"/>
                  </a:prstClr>
                </a:inn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126" name="文本框 127"/>
            <p:cNvSpPr txBox="1"/>
            <p:nvPr/>
          </p:nvSpPr>
          <p:spPr>
            <a:xfrm>
              <a:off x="921423" y="4857773"/>
              <a:ext cx="639869" cy="463660"/>
            </a:xfrm>
            <a:prstGeom prst="rect">
              <a:avLst/>
            </a:prstGeom>
            <a:noFill/>
          </p:spPr>
          <p:txBody>
            <a:bodyPr wrap="square" lIns="91415" tIns="45708" rIns="91415" bIns="45708" rtlCol="0">
              <a:spAutoFit/>
            </a:bodyPr>
            <a:lstStyle/>
            <a:p>
              <a:pPr algn="ctr"/>
              <a:r>
                <a:rPr lang="en-US" altLang="zh-CN" dirty="0">
                  <a:solidFill>
                    <a:schemeClr val="accent5">
                      <a:lumMod val="75000"/>
                    </a:schemeClr>
                  </a:solidFill>
                  <a:latin typeface="微软雅黑" panose="020B0503020204020204" charset="-122"/>
                  <a:ea typeface="微软雅黑" panose="020B0503020204020204" charset="-122"/>
                </a:rPr>
                <a:t>04</a:t>
              </a:r>
              <a:endParaRPr lang="zh-CN" altLang="en-US" dirty="0">
                <a:solidFill>
                  <a:schemeClr val="accent5">
                    <a:lumMod val="75000"/>
                  </a:schemeClr>
                </a:solidFill>
                <a:latin typeface="微软雅黑" panose="020B0503020204020204" charset="-122"/>
                <a:ea typeface="微软雅黑" panose="020B0503020204020204" charset="-122"/>
              </a:endParaRPr>
            </a:p>
          </p:txBody>
        </p:sp>
        <p:sp>
          <p:nvSpPr>
            <p:cNvPr id="133" name="文本框 133"/>
            <p:cNvSpPr txBox="1"/>
            <p:nvPr/>
          </p:nvSpPr>
          <p:spPr>
            <a:xfrm>
              <a:off x="864315" y="4448540"/>
              <a:ext cx="754082" cy="386378"/>
            </a:xfrm>
            <a:prstGeom prst="rect">
              <a:avLst/>
            </a:prstGeom>
            <a:noFill/>
          </p:spPr>
          <p:txBody>
            <a:bodyPr wrap="square" lIns="91415" tIns="45708" rIns="91415" bIns="45708" rtlCol="0">
              <a:spAutoFit/>
            </a:bodyPr>
            <a:lstStyle/>
            <a:p>
              <a:pPr algn="ctr"/>
              <a:r>
                <a:rPr lang="en-US" altLang="zh-CN" sz="1400" kern="0" dirty="0">
                  <a:solidFill>
                    <a:sysClr val="windowText" lastClr="000000">
                      <a:lumMod val="50000"/>
                      <a:lumOff val="50000"/>
                    </a:sysClr>
                  </a:solidFill>
                  <a:latin typeface="微软雅黑" panose="020B0503020204020204" charset="-122"/>
                  <a:ea typeface="微软雅黑" panose="020B0503020204020204" charset="-122"/>
                </a:rPr>
                <a:t>STEP</a:t>
              </a:r>
              <a:endParaRPr lang="zh-CN" altLang="en-US" sz="1400" kern="0" dirty="0">
                <a:solidFill>
                  <a:sysClr val="windowText" lastClr="000000">
                    <a:lumMod val="50000"/>
                    <a:lumOff val="50000"/>
                  </a:sysClr>
                </a:solidFill>
                <a:latin typeface="微软雅黑" panose="020B0503020204020204" charset="-122"/>
                <a:ea typeface="微软雅黑" panose="020B0503020204020204" charset="-122"/>
              </a:endParaRPr>
            </a:p>
          </p:txBody>
        </p:sp>
        <p:grpSp>
          <p:nvGrpSpPr>
            <p:cNvPr id="134" name="组合 133"/>
            <p:cNvGrpSpPr/>
            <p:nvPr/>
          </p:nvGrpSpPr>
          <p:grpSpPr>
            <a:xfrm>
              <a:off x="1094645" y="5438147"/>
              <a:ext cx="298721" cy="446513"/>
              <a:chOff x="10182016" y="3597432"/>
              <a:chExt cx="481093" cy="719115"/>
            </a:xfrm>
            <a:solidFill>
              <a:sysClr val="window" lastClr="FFFFFF"/>
            </a:solidFill>
            <a:effectLst/>
          </p:grpSpPr>
          <p:sp>
            <p:nvSpPr>
              <p:cNvPr id="135" name="Freeform 456"/>
              <p:cNvSpPr>
                <a:spLocks noEditPoints="1"/>
              </p:cNvSpPr>
              <p:nvPr/>
            </p:nvSpPr>
            <p:spPr bwMode="auto">
              <a:xfrm>
                <a:off x="10274339" y="3841224"/>
                <a:ext cx="388770" cy="347657"/>
              </a:xfrm>
              <a:custGeom>
                <a:avLst/>
                <a:gdLst>
                  <a:gd name="T0" fmla="*/ 148 w 228"/>
                  <a:gd name="T1" fmla="*/ 0 h 204"/>
                  <a:gd name="T2" fmla="*/ 148 w 228"/>
                  <a:gd name="T3" fmla="*/ 0 h 204"/>
                  <a:gd name="T4" fmla="*/ 114 w 228"/>
                  <a:gd name="T5" fmla="*/ 13 h 204"/>
                  <a:gd name="T6" fmla="*/ 80 w 228"/>
                  <a:gd name="T7" fmla="*/ 0 h 204"/>
                  <a:gd name="T8" fmla="*/ 0 w 228"/>
                  <a:gd name="T9" fmla="*/ 80 h 204"/>
                  <a:gd name="T10" fmla="*/ 0 w 228"/>
                  <a:gd name="T11" fmla="*/ 98 h 204"/>
                  <a:gd name="T12" fmla="*/ 7 w 228"/>
                  <a:gd name="T13" fmla="*/ 84 h 204"/>
                  <a:gd name="T14" fmla="*/ 17 w 228"/>
                  <a:gd name="T15" fmla="*/ 84 h 204"/>
                  <a:gd name="T16" fmla="*/ 93 w 228"/>
                  <a:gd name="T17" fmla="*/ 137 h 204"/>
                  <a:gd name="T18" fmla="*/ 93 w 228"/>
                  <a:gd name="T19" fmla="*/ 204 h 204"/>
                  <a:gd name="T20" fmla="*/ 104 w 228"/>
                  <a:gd name="T21" fmla="*/ 204 h 204"/>
                  <a:gd name="T22" fmla="*/ 124 w 228"/>
                  <a:gd name="T23" fmla="*/ 204 h 204"/>
                  <a:gd name="T24" fmla="*/ 228 w 228"/>
                  <a:gd name="T25" fmla="*/ 167 h 204"/>
                  <a:gd name="T26" fmla="*/ 228 w 228"/>
                  <a:gd name="T27" fmla="*/ 80 h 204"/>
                  <a:gd name="T28" fmla="*/ 148 w 228"/>
                  <a:gd name="T29" fmla="*/ 0 h 204"/>
                  <a:gd name="T30" fmla="*/ 114 w 228"/>
                  <a:gd name="T31" fmla="*/ 151 h 204"/>
                  <a:gd name="T32" fmla="*/ 101 w 228"/>
                  <a:gd name="T33" fmla="*/ 132 h 204"/>
                  <a:gd name="T34" fmla="*/ 87 w 228"/>
                  <a:gd name="T35" fmla="*/ 112 h 204"/>
                  <a:gd name="T36" fmla="*/ 114 w 228"/>
                  <a:gd name="T37" fmla="*/ 13 h 204"/>
                  <a:gd name="T38" fmla="*/ 141 w 228"/>
                  <a:gd name="T39" fmla="*/ 112 h 204"/>
                  <a:gd name="T40" fmla="*/ 114 w 228"/>
                  <a:gd name="T41" fmla="*/ 1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04">
                    <a:moveTo>
                      <a:pt x="148" y="0"/>
                    </a:moveTo>
                    <a:cubicBezTo>
                      <a:pt x="148" y="0"/>
                      <a:pt x="148" y="0"/>
                      <a:pt x="148" y="0"/>
                    </a:cubicBezTo>
                    <a:cubicBezTo>
                      <a:pt x="114" y="13"/>
                      <a:pt x="114" y="13"/>
                      <a:pt x="114" y="13"/>
                    </a:cubicBezTo>
                    <a:cubicBezTo>
                      <a:pt x="80" y="0"/>
                      <a:pt x="80" y="0"/>
                      <a:pt x="80" y="0"/>
                    </a:cubicBezTo>
                    <a:cubicBezTo>
                      <a:pt x="50" y="9"/>
                      <a:pt x="0" y="30"/>
                      <a:pt x="0" y="80"/>
                    </a:cubicBezTo>
                    <a:cubicBezTo>
                      <a:pt x="0" y="87"/>
                      <a:pt x="0" y="92"/>
                      <a:pt x="0" y="98"/>
                    </a:cubicBezTo>
                    <a:cubicBezTo>
                      <a:pt x="5" y="90"/>
                      <a:pt x="7" y="84"/>
                      <a:pt x="7" y="84"/>
                    </a:cubicBezTo>
                    <a:cubicBezTo>
                      <a:pt x="17" y="84"/>
                      <a:pt x="17" y="84"/>
                      <a:pt x="17" y="84"/>
                    </a:cubicBezTo>
                    <a:cubicBezTo>
                      <a:pt x="17" y="84"/>
                      <a:pt x="33" y="137"/>
                      <a:pt x="93" y="137"/>
                    </a:cubicBezTo>
                    <a:cubicBezTo>
                      <a:pt x="93" y="204"/>
                      <a:pt x="93" y="204"/>
                      <a:pt x="93" y="204"/>
                    </a:cubicBezTo>
                    <a:cubicBezTo>
                      <a:pt x="97" y="204"/>
                      <a:pt x="100" y="204"/>
                      <a:pt x="104" y="204"/>
                    </a:cubicBezTo>
                    <a:cubicBezTo>
                      <a:pt x="124" y="204"/>
                      <a:pt x="124" y="204"/>
                      <a:pt x="124" y="204"/>
                    </a:cubicBezTo>
                    <a:cubicBezTo>
                      <a:pt x="225" y="204"/>
                      <a:pt x="228" y="167"/>
                      <a:pt x="228" y="167"/>
                    </a:cubicBezTo>
                    <a:cubicBezTo>
                      <a:pt x="228" y="167"/>
                      <a:pt x="228" y="154"/>
                      <a:pt x="228" y="80"/>
                    </a:cubicBezTo>
                    <a:cubicBezTo>
                      <a:pt x="228" y="30"/>
                      <a:pt x="178" y="9"/>
                      <a:pt x="148" y="0"/>
                    </a:cubicBezTo>
                    <a:close/>
                    <a:moveTo>
                      <a:pt x="114" y="151"/>
                    </a:moveTo>
                    <a:cubicBezTo>
                      <a:pt x="101" y="132"/>
                      <a:pt x="101" y="132"/>
                      <a:pt x="101" y="132"/>
                    </a:cubicBezTo>
                    <a:cubicBezTo>
                      <a:pt x="87" y="112"/>
                      <a:pt x="87" y="112"/>
                      <a:pt x="87" y="112"/>
                    </a:cubicBezTo>
                    <a:cubicBezTo>
                      <a:pt x="114" y="13"/>
                      <a:pt x="114" y="13"/>
                      <a:pt x="114" y="13"/>
                    </a:cubicBezTo>
                    <a:cubicBezTo>
                      <a:pt x="141" y="112"/>
                      <a:pt x="141" y="112"/>
                      <a:pt x="141" y="112"/>
                    </a:cubicBezTo>
                    <a:lnTo>
                      <a:pt x="11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36" name="Oval 457"/>
              <p:cNvSpPr>
                <a:spLocks noChangeArrowheads="1"/>
              </p:cNvSpPr>
              <p:nvPr/>
            </p:nvSpPr>
            <p:spPr bwMode="auto">
              <a:xfrm>
                <a:off x="10371712" y="3597432"/>
                <a:ext cx="195467" cy="2279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37" name="Freeform 458"/>
              <p:cNvSpPr/>
              <p:nvPr/>
            </p:nvSpPr>
            <p:spPr bwMode="auto">
              <a:xfrm>
                <a:off x="10241882" y="4125408"/>
                <a:ext cx="108913" cy="109634"/>
              </a:xfrm>
              <a:custGeom>
                <a:avLst/>
                <a:gdLst>
                  <a:gd name="T0" fmla="*/ 20 w 64"/>
                  <a:gd name="T1" fmla="*/ 2 h 64"/>
                  <a:gd name="T2" fmla="*/ 0 w 64"/>
                  <a:gd name="T3" fmla="*/ 32 h 64"/>
                  <a:gd name="T4" fmla="*/ 32 w 64"/>
                  <a:gd name="T5" fmla="*/ 64 h 64"/>
                  <a:gd name="T6" fmla="*/ 64 w 64"/>
                  <a:gd name="T7" fmla="*/ 32 h 64"/>
                  <a:gd name="T8" fmla="*/ 64 w 64"/>
                  <a:gd name="T9" fmla="*/ 31 h 64"/>
                  <a:gd name="T10" fmla="*/ 32 w 64"/>
                  <a:gd name="T11" fmla="*/ 0 h 64"/>
                  <a:gd name="T12" fmla="*/ 20 w 64"/>
                  <a:gd name="T13" fmla="*/ 2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20" y="2"/>
                    </a:moveTo>
                    <a:cubicBezTo>
                      <a:pt x="8" y="7"/>
                      <a:pt x="0" y="18"/>
                      <a:pt x="0" y="32"/>
                    </a:cubicBezTo>
                    <a:cubicBezTo>
                      <a:pt x="0" y="49"/>
                      <a:pt x="14" y="64"/>
                      <a:pt x="32" y="64"/>
                    </a:cubicBezTo>
                    <a:cubicBezTo>
                      <a:pt x="50" y="64"/>
                      <a:pt x="64" y="49"/>
                      <a:pt x="64" y="32"/>
                    </a:cubicBezTo>
                    <a:cubicBezTo>
                      <a:pt x="64" y="32"/>
                      <a:pt x="64" y="31"/>
                      <a:pt x="64" y="31"/>
                    </a:cubicBezTo>
                    <a:cubicBezTo>
                      <a:pt x="64" y="14"/>
                      <a:pt x="49" y="0"/>
                      <a:pt x="32" y="0"/>
                    </a:cubicBezTo>
                    <a:cubicBezTo>
                      <a:pt x="28" y="0"/>
                      <a:pt x="24" y="1"/>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38" name="Freeform 459"/>
              <p:cNvSpPr>
                <a:spLocks noEditPoints="1"/>
              </p:cNvSpPr>
              <p:nvPr/>
            </p:nvSpPr>
            <p:spPr bwMode="auto">
              <a:xfrm>
                <a:off x="10182016" y="4011446"/>
                <a:ext cx="228646" cy="305101"/>
              </a:xfrm>
              <a:custGeom>
                <a:avLst/>
                <a:gdLst>
                  <a:gd name="T0" fmla="*/ 66 w 134"/>
                  <a:gd name="T1" fmla="*/ 0 h 179"/>
                  <a:gd name="T2" fmla="*/ 54 w 134"/>
                  <a:gd name="T3" fmla="*/ 18 h 179"/>
                  <a:gd name="T4" fmla="*/ 0 w 134"/>
                  <a:gd name="T5" fmla="*/ 48 h 179"/>
                  <a:gd name="T6" fmla="*/ 0 w 134"/>
                  <a:gd name="T7" fmla="*/ 117 h 179"/>
                  <a:gd name="T8" fmla="*/ 66 w 134"/>
                  <a:gd name="T9" fmla="*/ 179 h 179"/>
                  <a:gd name="T10" fmla="*/ 134 w 134"/>
                  <a:gd name="T11" fmla="*/ 116 h 179"/>
                  <a:gd name="T12" fmla="*/ 134 w 134"/>
                  <a:gd name="T13" fmla="*/ 104 h 179"/>
                  <a:gd name="T14" fmla="*/ 134 w 134"/>
                  <a:gd name="T15" fmla="*/ 48 h 179"/>
                  <a:gd name="T16" fmla="*/ 66 w 134"/>
                  <a:gd name="T17" fmla="*/ 0 h 179"/>
                  <a:gd name="T18" fmla="*/ 107 w 134"/>
                  <a:gd name="T19" fmla="*/ 99 h 179"/>
                  <a:gd name="T20" fmla="*/ 107 w 134"/>
                  <a:gd name="T21" fmla="*/ 100 h 179"/>
                  <a:gd name="T22" fmla="*/ 67 w 134"/>
                  <a:gd name="T23" fmla="*/ 139 h 179"/>
                  <a:gd name="T24" fmla="*/ 27 w 134"/>
                  <a:gd name="T25" fmla="*/ 99 h 179"/>
                  <a:gd name="T26" fmla="*/ 54 w 134"/>
                  <a:gd name="T27" fmla="*/ 60 h 179"/>
                  <a:gd name="T28" fmla="*/ 67 w 134"/>
                  <a:gd name="T29" fmla="*/ 58 h 179"/>
                  <a:gd name="T30" fmla="*/ 107 w 134"/>
                  <a:gd name="T31" fmla="*/ 9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79">
                    <a:moveTo>
                      <a:pt x="66" y="0"/>
                    </a:moveTo>
                    <a:cubicBezTo>
                      <a:pt x="66" y="0"/>
                      <a:pt x="62" y="9"/>
                      <a:pt x="54" y="18"/>
                    </a:cubicBezTo>
                    <a:cubicBezTo>
                      <a:pt x="44" y="30"/>
                      <a:pt x="27" y="45"/>
                      <a:pt x="0" y="48"/>
                    </a:cubicBezTo>
                    <a:cubicBezTo>
                      <a:pt x="0" y="117"/>
                      <a:pt x="0" y="117"/>
                      <a:pt x="0" y="117"/>
                    </a:cubicBezTo>
                    <a:cubicBezTo>
                      <a:pt x="0" y="153"/>
                      <a:pt x="66" y="179"/>
                      <a:pt x="66" y="179"/>
                    </a:cubicBezTo>
                    <a:cubicBezTo>
                      <a:pt x="124" y="164"/>
                      <a:pt x="134" y="116"/>
                      <a:pt x="134" y="116"/>
                    </a:cubicBezTo>
                    <a:cubicBezTo>
                      <a:pt x="134" y="104"/>
                      <a:pt x="134" y="104"/>
                      <a:pt x="134" y="104"/>
                    </a:cubicBezTo>
                    <a:cubicBezTo>
                      <a:pt x="134" y="48"/>
                      <a:pt x="134" y="48"/>
                      <a:pt x="134" y="48"/>
                    </a:cubicBezTo>
                    <a:cubicBezTo>
                      <a:pt x="81" y="46"/>
                      <a:pt x="66" y="0"/>
                      <a:pt x="66" y="0"/>
                    </a:cubicBezTo>
                    <a:close/>
                    <a:moveTo>
                      <a:pt x="107" y="99"/>
                    </a:moveTo>
                    <a:cubicBezTo>
                      <a:pt x="107" y="99"/>
                      <a:pt x="107" y="100"/>
                      <a:pt x="107" y="100"/>
                    </a:cubicBezTo>
                    <a:cubicBezTo>
                      <a:pt x="106" y="122"/>
                      <a:pt x="89" y="139"/>
                      <a:pt x="67" y="139"/>
                    </a:cubicBezTo>
                    <a:cubicBezTo>
                      <a:pt x="45" y="139"/>
                      <a:pt x="27" y="121"/>
                      <a:pt x="27" y="99"/>
                    </a:cubicBezTo>
                    <a:cubicBezTo>
                      <a:pt x="27" y="81"/>
                      <a:pt x="38" y="66"/>
                      <a:pt x="54" y="60"/>
                    </a:cubicBezTo>
                    <a:cubicBezTo>
                      <a:pt x="58" y="59"/>
                      <a:pt x="63" y="58"/>
                      <a:pt x="67" y="58"/>
                    </a:cubicBezTo>
                    <a:cubicBezTo>
                      <a:pt x="89" y="58"/>
                      <a:pt x="107" y="76"/>
                      <a:pt x="10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grpSp>
      </p:grpSp>
      <p:grpSp>
        <p:nvGrpSpPr>
          <p:cNvPr id="143" name="组合 142"/>
          <p:cNvGrpSpPr/>
          <p:nvPr/>
        </p:nvGrpSpPr>
        <p:grpSpPr>
          <a:xfrm>
            <a:off x="6043625" y="4084152"/>
            <a:ext cx="1858361" cy="1859065"/>
            <a:chOff x="3201634" y="3992740"/>
            <a:chExt cx="2333142" cy="2334026"/>
          </a:xfrm>
        </p:grpSpPr>
        <p:grpSp>
          <p:nvGrpSpPr>
            <p:cNvPr id="144" name="组合 143"/>
            <p:cNvGrpSpPr/>
            <p:nvPr/>
          </p:nvGrpSpPr>
          <p:grpSpPr>
            <a:xfrm flipH="1" flipV="1">
              <a:off x="3201634" y="3992740"/>
              <a:ext cx="2333142" cy="2334026"/>
              <a:chOff x="3630019" y="998779"/>
              <a:chExt cx="2333142" cy="2334026"/>
            </a:xfrm>
          </p:grpSpPr>
          <p:sp>
            <p:nvSpPr>
              <p:cNvPr id="180" name="任意多边形 179"/>
              <p:cNvSpPr/>
              <p:nvPr/>
            </p:nvSpPr>
            <p:spPr>
              <a:xfrm>
                <a:off x="3630019" y="998779"/>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gradFill flip="none" rotWithShape="1">
                <a:gsLst>
                  <a:gs pos="0">
                    <a:srgbClr val="FBFBFB"/>
                  </a:gs>
                  <a:gs pos="100000">
                    <a:srgbClr val="E6E6E6"/>
                  </a:gs>
                </a:gsLst>
                <a:lin ang="13500000" scaled="0"/>
                <a:tileRect/>
              </a:gradFill>
              <a:ln w="25400" cap="flat" cmpd="sng" algn="ctr">
                <a:noFill/>
                <a:prstDash val="solid"/>
              </a:ln>
              <a:effectLst>
                <a:outerShdw blurRad="101600" dist="50800" dir="2700000" algn="tl" rotWithShape="0">
                  <a:prstClr val="black">
                    <a:alpha val="29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81" name="任意多边形 180"/>
              <p:cNvSpPr/>
              <p:nvPr/>
            </p:nvSpPr>
            <p:spPr>
              <a:xfrm>
                <a:off x="3630019" y="999663"/>
                <a:ext cx="2333142" cy="2333142"/>
              </a:xfrm>
              <a:custGeom>
                <a:avLst/>
                <a:gdLst>
                  <a:gd name="connsiteX0" fmla="*/ 325357 w 2333142"/>
                  <a:gd name="connsiteY0" fmla="*/ 0 h 2333142"/>
                  <a:gd name="connsiteX1" fmla="*/ 2007785 w 2333142"/>
                  <a:gd name="connsiteY1" fmla="*/ 0 h 2333142"/>
                  <a:gd name="connsiteX2" fmla="*/ 2333142 w 2333142"/>
                  <a:gd name="connsiteY2" fmla="*/ 325357 h 2333142"/>
                  <a:gd name="connsiteX3" fmla="*/ 2333142 w 2333142"/>
                  <a:gd name="connsiteY3" fmla="*/ 1307600 h 2333142"/>
                  <a:gd name="connsiteX4" fmla="*/ 2260334 w 2333142"/>
                  <a:gd name="connsiteY4" fmla="*/ 1307600 h 2333142"/>
                  <a:gd name="connsiteX5" fmla="*/ 1919778 w 2333142"/>
                  <a:gd name="connsiteY5" fmla="*/ 1307600 h 2333142"/>
                  <a:gd name="connsiteX6" fmla="*/ 1720799 w 2333142"/>
                  <a:gd name="connsiteY6" fmla="*/ 1421890 h 2333142"/>
                  <a:gd name="connsiteX7" fmla="*/ 1204927 w 2333142"/>
                  <a:gd name="connsiteY7" fmla="*/ 2315931 h 2333142"/>
                  <a:gd name="connsiteX8" fmla="*/ 1198574 w 2333142"/>
                  <a:gd name="connsiteY8" fmla="*/ 2333142 h 2333142"/>
                  <a:gd name="connsiteX9" fmla="*/ 325357 w 2333142"/>
                  <a:gd name="connsiteY9" fmla="*/ 2333142 h 2333142"/>
                  <a:gd name="connsiteX10" fmla="*/ 0 w 2333142"/>
                  <a:gd name="connsiteY10" fmla="*/ 2007785 h 2333142"/>
                  <a:gd name="connsiteX11" fmla="*/ 0 w 2333142"/>
                  <a:gd name="connsiteY11" fmla="*/ 325357 h 2333142"/>
                  <a:gd name="connsiteX12" fmla="*/ 325357 w 2333142"/>
                  <a:gd name="connsiteY12" fmla="*/ 0 h 23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3142" h="2333142">
                    <a:moveTo>
                      <a:pt x="325357" y="0"/>
                    </a:moveTo>
                    <a:lnTo>
                      <a:pt x="2007785" y="0"/>
                    </a:lnTo>
                    <a:cubicBezTo>
                      <a:pt x="2187475" y="0"/>
                      <a:pt x="2333142" y="145667"/>
                      <a:pt x="2333142" y="325357"/>
                    </a:cubicBezTo>
                    <a:lnTo>
                      <a:pt x="2333142" y="1307600"/>
                    </a:lnTo>
                    <a:lnTo>
                      <a:pt x="2260334" y="1307600"/>
                    </a:lnTo>
                    <a:cubicBezTo>
                      <a:pt x="2161593" y="1307600"/>
                      <a:pt x="2048746" y="1307600"/>
                      <a:pt x="1919778" y="1307600"/>
                    </a:cubicBezTo>
                    <a:cubicBezTo>
                      <a:pt x="1847924" y="1307600"/>
                      <a:pt x="1757647" y="1359215"/>
                      <a:pt x="1720799" y="1421890"/>
                    </a:cubicBezTo>
                    <a:cubicBezTo>
                      <a:pt x="1720799" y="1421890"/>
                      <a:pt x="1720799" y="1421890"/>
                      <a:pt x="1204927" y="2315931"/>
                    </a:cubicBezTo>
                    <a:lnTo>
                      <a:pt x="1198574" y="2333142"/>
                    </a:lnTo>
                    <a:lnTo>
                      <a:pt x="325357" y="2333142"/>
                    </a:lnTo>
                    <a:cubicBezTo>
                      <a:pt x="145667" y="2333142"/>
                      <a:pt x="0" y="2187475"/>
                      <a:pt x="0" y="2007785"/>
                    </a:cubicBezTo>
                    <a:lnTo>
                      <a:pt x="0" y="325357"/>
                    </a:lnTo>
                    <a:cubicBezTo>
                      <a:pt x="0" y="145667"/>
                      <a:pt x="145667" y="0"/>
                      <a:pt x="325357" y="0"/>
                    </a:cubicBezTo>
                    <a:close/>
                  </a:path>
                </a:pathLst>
              </a:custGeom>
              <a:solidFill>
                <a:srgbClr val="F7F7F7"/>
              </a:solidFill>
              <a:ln w="25400" cap="flat" cmpd="sng" algn="ctr">
                <a:noFill/>
                <a:prstDash val="solid"/>
              </a:ln>
              <a:effectLst>
                <a:softEdge rad="50800"/>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151" name="同侧圆角矩形 150"/>
            <p:cNvSpPr/>
            <p:nvPr/>
          </p:nvSpPr>
          <p:spPr>
            <a:xfrm flipV="1">
              <a:off x="3311968" y="5097812"/>
              <a:ext cx="2112475" cy="1144429"/>
            </a:xfrm>
            <a:prstGeom prst="round2SameRect">
              <a:avLst>
                <a:gd name="adj1" fmla="val 24657"/>
                <a:gd name="adj2" fmla="val 0"/>
              </a:avLst>
            </a:prstGeom>
            <a:solidFill>
              <a:schemeClr val="accent5">
                <a:lumMod val="75000"/>
              </a:schemeClr>
            </a:solidFill>
            <a:ln w="25400" cap="flat" cmpd="sng" algn="ctr">
              <a:noFill/>
              <a:prstDash val="solid"/>
            </a:ln>
            <a:effectLst/>
          </p:spPr>
          <p:txBody>
            <a:bodyPr lIns="91415" tIns="45708" rIns="91415" bIns="45708"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nvGrpSpPr>
            <p:cNvPr id="157" name="组合 156"/>
            <p:cNvGrpSpPr/>
            <p:nvPr/>
          </p:nvGrpSpPr>
          <p:grpSpPr>
            <a:xfrm>
              <a:off x="4700868" y="4776423"/>
              <a:ext cx="558350" cy="558351"/>
              <a:chOff x="3984978" y="1984433"/>
              <a:chExt cx="558350" cy="558350"/>
            </a:xfrm>
          </p:grpSpPr>
          <p:sp>
            <p:nvSpPr>
              <p:cNvPr id="178" name="椭圆 177"/>
              <p:cNvSpPr/>
              <p:nvPr/>
            </p:nvSpPr>
            <p:spPr>
              <a:xfrm>
                <a:off x="3984978" y="1984433"/>
                <a:ext cx="558350" cy="558350"/>
              </a:xfrm>
              <a:prstGeom prst="ellipse">
                <a:avLst/>
              </a:prstGeom>
              <a:solidFill>
                <a:schemeClr val="accent5">
                  <a:lumMod val="75000"/>
                </a:schemeClr>
              </a:solidFill>
              <a:ln w="25400" cap="flat" cmpd="sng" algn="ctr">
                <a:noFill/>
                <a:prstDash val="solid"/>
              </a:ln>
              <a:effectLst>
                <a:outerShdw blurRad="101600" dist="38100" dir="2700000" algn="tl" rotWithShape="0">
                  <a:prstClr val="black">
                    <a:alpha val="30000"/>
                  </a:prstClr>
                </a:out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79" name="椭圆 178"/>
              <p:cNvSpPr/>
              <p:nvPr/>
            </p:nvSpPr>
            <p:spPr>
              <a:xfrm>
                <a:off x="4043706" y="2043161"/>
                <a:ext cx="440894" cy="440894"/>
              </a:xfrm>
              <a:prstGeom prst="ellipse">
                <a:avLst/>
              </a:prstGeom>
              <a:solidFill>
                <a:srgbClr val="F7F7F7"/>
              </a:solidFill>
              <a:ln w="34925" cap="flat" cmpd="sng" algn="ctr">
                <a:solidFill>
                  <a:schemeClr val="accent5">
                    <a:lumMod val="75000"/>
                  </a:schemeClr>
                </a:solidFill>
                <a:prstDash val="solid"/>
              </a:ln>
              <a:effectLst>
                <a:innerShdw blurRad="50800" dist="38100" dir="13500000">
                  <a:prstClr val="black">
                    <a:alpha val="30000"/>
                  </a:prstClr>
                </a:innerShdw>
              </a:effectLst>
            </p:spPr>
            <p:txBody>
              <a:bodyPr rtlCol="0" anchor="ctr"/>
              <a:lstStyle/>
              <a:p>
                <a:pPr algn="ctr"/>
                <a:endParaRPr lang="zh-CN" altLang="en-US" sz="1600" kern="0" dirty="0">
                  <a:solidFill>
                    <a:sysClr val="window" lastClr="FFFFFF"/>
                  </a:solidFill>
                  <a:latin typeface="微软雅黑" panose="020B0503020204020204" charset="-122"/>
                  <a:ea typeface="微软雅黑" panose="020B0503020204020204" charset="-122"/>
                </a:endParaRPr>
              </a:p>
            </p:txBody>
          </p:sp>
        </p:grpSp>
        <p:sp>
          <p:nvSpPr>
            <p:cNvPr id="160" name="文本框 128"/>
            <p:cNvSpPr txBox="1"/>
            <p:nvPr/>
          </p:nvSpPr>
          <p:spPr>
            <a:xfrm>
              <a:off x="4656933" y="4857773"/>
              <a:ext cx="639869" cy="463660"/>
            </a:xfrm>
            <a:prstGeom prst="rect">
              <a:avLst/>
            </a:prstGeom>
            <a:noFill/>
          </p:spPr>
          <p:txBody>
            <a:bodyPr wrap="square" lIns="91415" tIns="45708" rIns="91415" bIns="45708" rtlCol="0">
              <a:spAutoFit/>
            </a:bodyPr>
            <a:lstStyle/>
            <a:p>
              <a:pPr algn="ctr"/>
              <a:r>
                <a:rPr lang="en-US" altLang="zh-CN" dirty="0">
                  <a:solidFill>
                    <a:schemeClr val="accent5">
                      <a:lumMod val="75000"/>
                    </a:schemeClr>
                  </a:solidFill>
                  <a:latin typeface="微软雅黑" panose="020B0503020204020204" charset="-122"/>
                  <a:ea typeface="微软雅黑" panose="020B0503020204020204" charset="-122"/>
                </a:rPr>
                <a:t>03</a:t>
              </a:r>
              <a:endParaRPr lang="zh-CN" altLang="en-US" dirty="0">
                <a:solidFill>
                  <a:schemeClr val="accent5">
                    <a:lumMod val="75000"/>
                  </a:schemeClr>
                </a:solidFill>
                <a:latin typeface="微软雅黑" panose="020B0503020204020204" charset="-122"/>
                <a:ea typeface="微软雅黑" panose="020B0503020204020204" charset="-122"/>
              </a:endParaRPr>
            </a:p>
          </p:txBody>
        </p:sp>
        <p:sp>
          <p:nvSpPr>
            <p:cNvPr id="164" name="文本框 134"/>
            <p:cNvSpPr txBox="1"/>
            <p:nvPr/>
          </p:nvSpPr>
          <p:spPr>
            <a:xfrm>
              <a:off x="4599825" y="4448540"/>
              <a:ext cx="754082" cy="386378"/>
            </a:xfrm>
            <a:prstGeom prst="rect">
              <a:avLst/>
            </a:prstGeom>
            <a:noFill/>
          </p:spPr>
          <p:txBody>
            <a:bodyPr wrap="square" lIns="91415" tIns="45708" rIns="91415" bIns="45708" rtlCol="0">
              <a:spAutoFit/>
            </a:bodyPr>
            <a:lstStyle/>
            <a:p>
              <a:pPr algn="ctr"/>
              <a:r>
                <a:rPr lang="en-US" altLang="zh-CN" sz="1400" kern="0" dirty="0">
                  <a:solidFill>
                    <a:sysClr val="windowText" lastClr="000000">
                      <a:lumMod val="50000"/>
                      <a:lumOff val="50000"/>
                    </a:sysClr>
                  </a:solidFill>
                  <a:latin typeface="微软雅黑" panose="020B0503020204020204" charset="-122"/>
                  <a:ea typeface="微软雅黑" panose="020B0503020204020204" charset="-122"/>
                </a:rPr>
                <a:t>STEP</a:t>
              </a:r>
              <a:endParaRPr lang="zh-CN" altLang="en-US" sz="1400" kern="0" dirty="0">
                <a:solidFill>
                  <a:sysClr val="windowText" lastClr="000000">
                    <a:lumMod val="50000"/>
                    <a:lumOff val="50000"/>
                  </a:sysClr>
                </a:solidFill>
                <a:latin typeface="微软雅黑" panose="020B0503020204020204" charset="-122"/>
                <a:ea typeface="微软雅黑" panose="020B0503020204020204" charset="-122"/>
              </a:endParaRPr>
            </a:p>
          </p:txBody>
        </p:sp>
        <p:grpSp>
          <p:nvGrpSpPr>
            <p:cNvPr id="165" name="组合 164"/>
            <p:cNvGrpSpPr/>
            <p:nvPr/>
          </p:nvGrpSpPr>
          <p:grpSpPr>
            <a:xfrm>
              <a:off x="4826788" y="5447857"/>
              <a:ext cx="378236" cy="427094"/>
              <a:chOff x="1027865" y="1177546"/>
              <a:chExt cx="670069" cy="756622"/>
            </a:xfrm>
            <a:solidFill>
              <a:sysClr val="window" lastClr="FFFFFF"/>
            </a:solidFill>
            <a:effectLst/>
          </p:grpSpPr>
          <p:sp>
            <p:nvSpPr>
              <p:cNvPr id="166" name="Oval 648"/>
              <p:cNvSpPr>
                <a:spLocks noChangeArrowheads="1"/>
              </p:cNvSpPr>
              <p:nvPr/>
            </p:nvSpPr>
            <p:spPr bwMode="auto">
              <a:xfrm>
                <a:off x="1494533" y="1264821"/>
                <a:ext cx="189697" cy="21926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67" name="Freeform 649"/>
              <p:cNvSpPr>
                <a:spLocks noEditPoints="1"/>
              </p:cNvSpPr>
              <p:nvPr/>
            </p:nvSpPr>
            <p:spPr bwMode="auto">
              <a:xfrm>
                <a:off x="1301951" y="1177546"/>
                <a:ext cx="199795" cy="173829"/>
              </a:xfrm>
              <a:custGeom>
                <a:avLst/>
                <a:gdLst>
                  <a:gd name="T0" fmla="*/ 106 w 117"/>
                  <a:gd name="T1" fmla="*/ 67 h 102"/>
                  <a:gd name="T2" fmla="*/ 117 w 117"/>
                  <a:gd name="T3" fmla="*/ 45 h 102"/>
                  <a:gd name="T4" fmla="*/ 117 w 117"/>
                  <a:gd name="T5" fmla="*/ 24 h 102"/>
                  <a:gd name="T6" fmla="*/ 94 w 117"/>
                  <a:gd name="T7" fmla="*/ 0 h 102"/>
                  <a:gd name="T8" fmla="*/ 23 w 117"/>
                  <a:gd name="T9" fmla="*/ 0 h 102"/>
                  <a:gd name="T10" fmla="*/ 0 w 117"/>
                  <a:gd name="T11" fmla="*/ 24 h 102"/>
                  <a:gd name="T12" fmla="*/ 0 w 117"/>
                  <a:gd name="T13" fmla="*/ 45 h 102"/>
                  <a:gd name="T14" fmla="*/ 23 w 117"/>
                  <a:gd name="T15" fmla="*/ 70 h 102"/>
                  <a:gd name="T16" fmla="*/ 73 w 117"/>
                  <a:gd name="T17" fmla="*/ 70 h 102"/>
                  <a:gd name="T18" fmla="*/ 110 w 117"/>
                  <a:gd name="T19" fmla="*/ 102 h 102"/>
                  <a:gd name="T20" fmla="*/ 106 w 117"/>
                  <a:gd name="T21" fmla="*/ 67 h 102"/>
                  <a:gd name="T22" fmla="*/ 88 w 117"/>
                  <a:gd name="T23" fmla="*/ 60 h 102"/>
                  <a:gd name="T24" fmla="*/ 31 w 117"/>
                  <a:gd name="T25" fmla="*/ 60 h 102"/>
                  <a:gd name="T26" fmla="*/ 13 w 117"/>
                  <a:gd name="T27" fmla="*/ 43 h 102"/>
                  <a:gd name="T28" fmla="*/ 13 w 117"/>
                  <a:gd name="T29" fmla="*/ 27 h 102"/>
                  <a:gd name="T30" fmla="*/ 31 w 117"/>
                  <a:gd name="T31" fmla="*/ 9 h 102"/>
                  <a:gd name="T32" fmla="*/ 88 w 117"/>
                  <a:gd name="T33" fmla="*/ 9 h 102"/>
                  <a:gd name="T34" fmla="*/ 106 w 117"/>
                  <a:gd name="T35" fmla="*/ 27 h 102"/>
                  <a:gd name="T36" fmla="*/ 106 w 117"/>
                  <a:gd name="T37" fmla="*/ 43 h 102"/>
                  <a:gd name="T38" fmla="*/ 88 w 117"/>
                  <a:gd name="T39"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02">
                    <a:moveTo>
                      <a:pt x="106" y="67"/>
                    </a:moveTo>
                    <a:cubicBezTo>
                      <a:pt x="112" y="62"/>
                      <a:pt x="117" y="55"/>
                      <a:pt x="117" y="45"/>
                    </a:cubicBezTo>
                    <a:cubicBezTo>
                      <a:pt x="117" y="24"/>
                      <a:pt x="117" y="24"/>
                      <a:pt x="117" y="24"/>
                    </a:cubicBezTo>
                    <a:cubicBezTo>
                      <a:pt x="117" y="11"/>
                      <a:pt x="107" y="0"/>
                      <a:pt x="94" y="0"/>
                    </a:cubicBezTo>
                    <a:cubicBezTo>
                      <a:pt x="23" y="0"/>
                      <a:pt x="23" y="0"/>
                      <a:pt x="23" y="0"/>
                    </a:cubicBezTo>
                    <a:cubicBezTo>
                      <a:pt x="10" y="0"/>
                      <a:pt x="0" y="11"/>
                      <a:pt x="0" y="24"/>
                    </a:cubicBezTo>
                    <a:cubicBezTo>
                      <a:pt x="0" y="45"/>
                      <a:pt x="0" y="45"/>
                      <a:pt x="0" y="45"/>
                    </a:cubicBezTo>
                    <a:cubicBezTo>
                      <a:pt x="0" y="59"/>
                      <a:pt x="10" y="70"/>
                      <a:pt x="23" y="70"/>
                    </a:cubicBezTo>
                    <a:cubicBezTo>
                      <a:pt x="73" y="70"/>
                      <a:pt x="73" y="70"/>
                      <a:pt x="73" y="70"/>
                    </a:cubicBezTo>
                    <a:cubicBezTo>
                      <a:pt x="110" y="102"/>
                      <a:pt x="110" y="102"/>
                      <a:pt x="110" y="102"/>
                    </a:cubicBezTo>
                    <a:lnTo>
                      <a:pt x="106" y="67"/>
                    </a:lnTo>
                    <a:close/>
                    <a:moveTo>
                      <a:pt x="88" y="60"/>
                    </a:moveTo>
                    <a:cubicBezTo>
                      <a:pt x="31" y="60"/>
                      <a:pt x="31" y="60"/>
                      <a:pt x="31" y="60"/>
                    </a:cubicBezTo>
                    <a:cubicBezTo>
                      <a:pt x="21" y="60"/>
                      <a:pt x="13" y="52"/>
                      <a:pt x="13" y="43"/>
                    </a:cubicBezTo>
                    <a:cubicBezTo>
                      <a:pt x="13" y="27"/>
                      <a:pt x="13" y="27"/>
                      <a:pt x="13" y="27"/>
                    </a:cubicBezTo>
                    <a:cubicBezTo>
                      <a:pt x="13" y="17"/>
                      <a:pt x="21" y="9"/>
                      <a:pt x="31" y="9"/>
                    </a:cubicBezTo>
                    <a:cubicBezTo>
                      <a:pt x="88" y="9"/>
                      <a:pt x="88" y="9"/>
                      <a:pt x="88" y="9"/>
                    </a:cubicBezTo>
                    <a:cubicBezTo>
                      <a:pt x="98" y="9"/>
                      <a:pt x="106" y="17"/>
                      <a:pt x="106" y="27"/>
                    </a:cubicBezTo>
                    <a:cubicBezTo>
                      <a:pt x="106" y="43"/>
                      <a:pt x="106" y="43"/>
                      <a:pt x="106" y="43"/>
                    </a:cubicBezTo>
                    <a:cubicBezTo>
                      <a:pt x="106" y="52"/>
                      <a:pt x="98" y="60"/>
                      <a:pt x="88"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68" name="Freeform 650"/>
              <p:cNvSpPr/>
              <p:nvPr/>
            </p:nvSpPr>
            <p:spPr bwMode="auto">
              <a:xfrm>
                <a:off x="1455584" y="1491302"/>
                <a:ext cx="242350" cy="325297"/>
              </a:xfrm>
              <a:custGeom>
                <a:avLst/>
                <a:gdLst>
                  <a:gd name="T0" fmla="*/ 71 w 142"/>
                  <a:gd name="T1" fmla="*/ 3 h 191"/>
                  <a:gd name="T2" fmla="*/ 57 w 142"/>
                  <a:gd name="T3" fmla="*/ 97 h 191"/>
                  <a:gd name="T4" fmla="*/ 15 w 142"/>
                  <a:gd name="T5" fmla="*/ 123 h 191"/>
                  <a:gd name="T6" fmla="*/ 15 w 142"/>
                  <a:gd name="T7" fmla="*/ 85 h 191"/>
                  <a:gd name="T8" fmla="*/ 71 w 142"/>
                  <a:gd name="T9" fmla="*/ 3 h 191"/>
                  <a:gd name="T10" fmla="*/ 0 w 142"/>
                  <a:gd name="T11" fmla="*/ 97 h 191"/>
                  <a:gd name="T12" fmla="*/ 0 w 142"/>
                  <a:gd name="T13" fmla="*/ 150 h 191"/>
                  <a:gd name="T14" fmla="*/ 71 w 142"/>
                  <a:gd name="T15" fmla="*/ 191 h 191"/>
                  <a:gd name="T16" fmla="*/ 142 w 142"/>
                  <a:gd name="T17" fmla="*/ 163 h 191"/>
                  <a:gd name="T18" fmla="*/ 142 w 142"/>
                  <a:gd name="T19" fmla="*/ 49 h 191"/>
                  <a:gd name="T20" fmla="*/ 71 w 142"/>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91">
                    <a:moveTo>
                      <a:pt x="71" y="3"/>
                    </a:moveTo>
                    <a:cubicBezTo>
                      <a:pt x="57" y="97"/>
                      <a:pt x="57" y="97"/>
                      <a:pt x="57" y="97"/>
                    </a:cubicBezTo>
                    <a:cubicBezTo>
                      <a:pt x="15" y="123"/>
                      <a:pt x="15" y="123"/>
                      <a:pt x="15" y="123"/>
                    </a:cubicBezTo>
                    <a:cubicBezTo>
                      <a:pt x="15" y="85"/>
                      <a:pt x="15" y="85"/>
                      <a:pt x="15" y="85"/>
                    </a:cubicBezTo>
                    <a:cubicBezTo>
                      <a:pt x="71" y="3"/>
                      <a:pt x="71" y="3"/>
                      <a:pt x="71" y="3"/>
                    </a:cubicBezTo>
                    <a:cubicBezTo>
                      <a:pt x="16" y="3"/>
                      <a:pt x="0" y="97"/>
                      <a:pt x="0" y="97"/>
                    </a:cubicBezTo>
                    <a:cubicBezTo>
                      <a:pt x="0" y="97"/>
                      <a:pt x="0" y="128"/>
                      <a:pt x="0" y="150"/>
                    </a:cubicBezTo>
                    <a:cubicBezTo>
                      <a:pt x="0" y="173"/>
                      <a:pt x="8" y="191"/>
                      <a:pt x="71" y="191"/>
                    </a:cubicBezTo>
                    <a:cubicBezTo>
                      <a:pt x="134" y="191"/>
                      <a:pt x="142" y="163"/>
                      <a:pt x="142" y="163"/>
                    </a:cubicBezTo>
                    <a:cubicBezTo>
                      <a:pt x="142" y="163"/>
                      <a:pt x="142" y="98"/>
                      <a:pt x="142" y="49"/>
                    </a:cubicBezTo>
                    <a:cubicBezTo>
                      <a:pt x="142" y="0"/>
                      <a:pt x="71" y="3"/>
                      <a:pt x="7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69" name="Oval 651"/>
              <p:cNvSpPr>
                <a:spLocks noChangeArrowheads="1"/>
              </p:cNvSpPr>
              <p:nvPr/>
            </p:nvSpPr>
            <p:spPr bwMode="auto">
              <a:xfrm>
                <a:off x="1421683" y="1225150"/>
                <a:ext cx="21638"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0" name="Oval 652"/>
              <p:cNvSpPr>
                <a:spLocks noChangeArrowheads="1"/>
              </p:cNvSpPr>
              <p:nvPr/>
            </p:nvSpPr>
            <p:spPr bwMode="auto">
              <a:xfrm>
                <a:off x="1387062" y="1225150"/>
                <a:ext cx="23802"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1" name="Oval 653"/>
              <p:cNvSpPr>
                <a:spLocks noChangeArrowheads="1"/>
              </p:cNvSpPr>
              <p:nvPr/>
            </p:nvSpPr>
            <p:spPr bwMode="auto">
              <a:xfrm>
                <a:off x="1351719" y="1223708"/>
                <a:ext cx="23802"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2" name="Oval 654"/>
              <p:cNvSpPr>
                <a:spLocks noChangeArrowheads="1"/>
              </p:cNvSpPr>
              <p:nvPr/>
            </p:nvSpPr>
            <p:spPr bwMode="auto">
              <a:xfrm>
                <a:off x="1353162" y="1396094"/>
                <a:ext cx="22360" cy="21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3" name="Oval 655"/>
              <p:cNvSpPr>
                <a:spLocks noChangeArrowheads="1"/>
              </p:cNvSpPr>
              <p:nvPr/>
            </p:nvSpPr>
            <p:spPr bwMode="auto">
              <a:xfrm>
                <a:off x="1317098" y="1397536"/>
                <a:ext cx="22360" cy="223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4" name="Oval 656"/>
              <p:cNvSpPr>
                <a:spLocks noChangeArrowheads="1"/>
              </p:cNvSpPr>
              <p:nvPr/>
            </p:nvSpPr>
            <p:spPr bwMode="auto">
              <a:xfrm>
                <a:off x="1283198" y="1397536"/>
                <a:ext cx="23802" cy="223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5" name="Freeform 657"/>
              <p:cNvSpPr/>
              <p:nvPr/>
            </p:nvSpPr>
            <p:spPr bwMode="auto">
              <a:xfrm>
                <a:off x="1027865" y="1608871"/>
                <a:ext cx="240186" cy="325297"/>
              </a:xfrm>
              <a:custGeom>
                <a:avLst/>
                <a:gdLst>
                  <a:gd name="T0" fmla="*/ 71 w 141"/>
                  <a:gd name="T1" fmla="*/ 3 h 191"/>
                  <a:gd name="T2" fmla="*/ 127 w 141"/>
                  <a:gd name="T3" fmla="*/ 84 h 191"/>
                  <a:gd name="T4" fmla="*/ 127 w 141"/>
                  <a:gd name="T5" fmla="*/ 122 h 191"/>
                  <a:gd name="T6" fmla="*/ 85 w 141"/>
                  <a:gd name="T7" fmla="*/ 97 h 191"/>
                  <a:gd name="T8" fmla="*/ 71 w 141"/>
                  <a:gd name="T9" fmla="*/ 3 h 191"/>
                  <a:gd name="T10" fmla="*/ 0 w 141"/>
                  <a:gd name="T11" fmla="*/ 48 h 191"/>
                  <a:gd name="T12" fmla="*/ 0 w 141"/>
                  <a:gd name="T13" fmla="*/ 163 h 191"/>
                  <a:gd name="T14" fmla="*/ 71 w 141"/>
                  <a:gd name="T15" fmla="*/ 191 h 191"/>
                  <a:gd name="T16" fmla="*/ 141 w 141"/>
                  <a:gd name="T17" fmla="*/ 150 h 191"/>
                  <a:gd name="T18" fmla="*/ 141 w 141"/>
                  <a:gd name="T19" fmla="*/ 97 h 191"/>
                  <a:gd name="T20" fmla="*/ 71 w 141"/>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91">
                    <a:moveTo>
                      <a:pt x="71" y="3"/>
                    </a:moveTo>
                    <a:cubicBezTo>
                      <a:pt x="127" y="84"/>
                      <a:pt x="127" y="84"/>
                      <a:pt x="127" y="84"/>
                    </a:cubicBezTo>
                    <a:cubicBezTo>
                      <a:pt x="127" y="122"/>
                      <a:pt x="127" y="122"/>
                      <a:pt x="127" y="122"/>
                    </a:cubicBezTo>
                    <a:cubicBezTo>
                      <a:pt x="85" y="97"/>
                      <a:pt x="85" y="97"/>
                      <a:pt x="85" y="97"/>
                    </a:cubicBezTo>
                    <a:cubicBezTo>
                      <a:pt x="71" y="3"/>
                      <a:pt x="71" y="3"/>
                      <a:pt x="71" y="3"/>
                    </a:cubicBezTo>
                    <a:cubicBezTo>
                      <a:pt x="71" y="3"/>
                      <a:pt x="0" y="0"/>
                      <a:pt x="0" y="48"/>
                    </a:cubicBezTo>
                    <a:cubicBezTo>
                      <a:pt x="0" y="98"/>
                      <a:pt x="0" y="163"/>
                      <a:pt x="0" y="163"/>
                    </a:cubicBezTo>
                    <a:cubicBezTo>
                      <a:pt x="0" y="163"/>
                      <a:pt x="8" y="191"/>
                      <a:pt x="71" y="191"/>
                    </a:cubicBezTo>
                    <a:cubicBezTo>
                      <a:pt x="134" y="191"/>
                      <a:pt x="141" y="173"/>
                      <a:pt x="141" y="150"/>
                    </a:cubicBezTo>
                    <a:cubicBezTo>
                      <a:pt x="141" y="127"/>
                      <a:pt x="141" y="97"/>
                      <a:pt x="141" y="97"/>
                    </a:cubicBezTo>
                    <a:cubicBezTo>
                      <a:pt x="141" y="97"/>
                      <a:pt x="126" y="3"/>
                      <a:pt x="7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6" name="Freeform 658"/>
              <p:cNvSpPr>
                <a:spLocks noEditPoints="1"/>
              </p:cNvSpPr>
              <p:nvPr/>
            </p:nvSpPr>
            <p:spPr bwMode="auto">
              <a:xfrm>
                <a:off x="1226938" y="1347768"/>
                <a:ext cx="197631" cy="175992"/>
              </a:xfrm>
              <a:custGeom>
                <a:avLst/>
                <a:gdLst>
                  <a:gd name="T0" fmla="*/ 94 w 116"/>
                  <a:gd name="T1" fmla="*/ 0 h 103"/>
                  <a:gd name="T2" fmla="*/ 22 w 116"/>
                  <a:gd name="T3" fmla="*/ 0 h 103"/>
                  <a:gd name="T4" fmla="*/ 0 w 116"/>
                  <a:gd name="T5" fmla="*/ 25 h 103"/>
                  <a:gd name="T6" fmla="*/ 0 w 116"/>
                  <a:gd name="T7" fmla="*/ 46 h 103"/>
                  <a:gd name="T8" fmla="*/ 11 w 116"/>
                  <a:gd name="T9" fmla="*/ 67 h 103"/>
                  <a:gd name="T10" fmla="*/ 6 w 116"/>
                  <a:gd name="T11" fmla="*/ 103 h 103"/>
                  <a:gd name="T12" fmla="*/ 43 w 116"/>
                  <a:gd name="T13" fmla="*/ 71 h 103"/>
                  <a:gd name="T14" fmla="*/ 94 w 116"/>
                  <a:gd name="T15" fmla="*/ 71 h 103"/>
                  <a:gd name="T16" fmla="*/ 116 w 116"/>
                  <a:gd name="T17" fmla="*/ 46 h 103"/>
                  <a:gd name="T18" fmla="*/ 116 w 116"/>
                  <a:gd name="T19" fmla="*/ 25 h 103"/>
                  <a:gd name="T20" fmla="*/ 94 w 116"/>
                  <a:gd name="T21" fmla="*/ 0 h 103"/>
                  <a:gd name="T22" fmla="*/ 104 w 116"/>
                  <a:gd name="T23" fmla="*/ 43 h 103"/>
                  <a:gd name="T24" fmla="*/ 86 w 116"/>
                  <a:gd name="T25" fmla="*/ 61 h 103"/>
                  <a:gd name="T26" fmla="*/ 29 w 116"/>
                  <a:gd name="T27" fmla="*/ 61 h 103"/>
                  <a:gd name="T28" fmla="*/ 11 w 116"/>
                  <a:gd name="T29" fmla="*/ 43 h 103"/>
                  <a:gd name="T30" fmla="*/ 11 w 116"/>
                  <a:gd name="T31" fmla="*/ 28 h 103"/>
                  <a:gd name="T32" fmla="*/ 29 w 116"/>
                  <a:gd name="T33" fmla="*/ 10 h 103"/>
                  <a:gd name="T34" fmla="*/ 86 w 116"/>
                  <a:gd name="T35" fmla="*/ 10 h 103"/>
                  <a:gd name="T36" fmla="*/ 104 w 116"/>
                  <a:gd name="T37" fmla="*/ 28 h 103"/>
                  <a:gd name="T38" fmla="*/ 104 w 116"/>
                  <a:gd name="T39"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03">
                    <a:moveTo>
                      <a:pt x="94" y="0"/>
                    </a:moveTo>
                    <a:cubicBezTo>
                      <a:pt x="22" y="0"/>
                      <a:pt x="22" y="0"/>
                      <a:pt x="22" y="0"/>
                    </a:cubicBezTo>
                    <a:cubicBezTo>
                      <a:pt x="10" y="0"/>
                      <a:pt x="0" y="11"/>
                      <a:pt x="0" y="25"/>
                    </a:cubicBezTo>
                    <a:cubicBezTo>
                      <a:pt x="0" y="46"/>
                      <a:pt x="0" y="46"/>
                      <a:pt x="0" y="46"/>
                    </a:cubicBezTo>
                    <a:cubicBezTo>
                      <a:pt x="0" y="55"/>
                      <a:pt x="4" y="63"/>
                      <a:pt x="11" y="67"/>
                    </a:cubicBezTo>
                    <a:cubicBezTo>
                      <a:pt x="6" y="103"/>
                      <a:pt x="6" y="103"/>
                      <a:pt x="6" y="103"/>
                    </a:cubicBezTo>
                    <a:cubicBezTo>
                      <a:pt x="43" y="71"/>
                      <a:pt x="43" y="71"/>
                      <a:pt x="43" y="71"/>
                    </a:cubicBezTo>
                    <a:cubicBezTo>
                      <a:pt x="94" y="71"/>
                      <a:pt x="94" y="71"/>
                      <a:pt x="94" y="71"/>
                    </a:cubicBezTo>
                    <a:cubicBezTo>
                      <a:pt x="106" y="71"/>
                      <a:pt x="116" y="60"/>
                      <a:pt x="116" y="46"/>
                    </a:cubicBezTo>
                    <a:cubicBezTo>
                      <a:pt x="116" y="25"/>
                      <a:pt x="116" y="25"/>
                      <a:pt x="116" y="25"/>
                    </a:cubicBezTo>
                    <a:cubicBezTo>
                      <a:pt x="116" y="11"/>
                      <a:pt x="106" y="0"/>
                      <a:pt x="94" y="0"/>
                    </a:cubicBezTo>
                    <a:close/>
                    <a:moveTo>
                      <a:pt x="104" y="43"/>
                    </a:moveTo>
                    <a:cubicBezTo>
                      <a:pt x="104" y="53"/>
                      <a:pt x="96" y="61"/>
                      <a:pt x="86" y="61"/>
                    </a:cubicBezTo>
                    <a:cubicBezTo>
                      <a:pt x="29" y="61"/>
                      <a:pt x="29" y="61"/>
                      <a:pt x="29" y="61"/>
                    </a:cubicBezTo>
                    <a:cubicBezTo>
                      <a:pt x="19" y="61"/>
                      <a:pt x="11" y="53"/>
                      <a:pt x="11" y="43"/>
                    </a:cubicBezTo>
                    <a:cubicBezTo>
                      <a:pt x="11" y="28"/>
                      <a:pt x="11" y="28"/>
                      <a:pt x="11" y="28"/>
                    </a:cubicBezTo>
                    <a:cubicBezTo>
                      <a:pt x="11" y="18"/>
                      <a:pt x="19" y="10"/>
                      <a:pt x="29" y="10"/>
                    </a:cubicBezTo>
                    <a:cubicBezTo>
                      <a:pt x="86" y="10"/>
                      <a:pt x="86" y="10"/>
                      <a:pt x="86" y="10"/>
                    </a:cubicBezTo>
                    <a:cubicBezTo>
                      <a:pt x="96" y="10"/>
                      <a:pt x="104" y="18"/>
                      <a:pt x="104" y="28"/>
                    </a:cubicBezTo>
                    <a:lnTo>
                      <a:pt x="10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177" name="Oval 659"/>
              <p:cNvSpPr>
                <a:spLocks noChangeArrowheads="1"/>
              </p:cNvSpPr>
              <p:nvPr/>
            </p:nvSpPr>
            <p:spPr bwMode="auto">
              <a:xfrm>
                <a:off x="1041569" y="1380225"/>
                <a:ext cx="188975" cy="2221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grpSp>
      </p:grpSp>
      <p:grpSp>
        <p:nvGrpSpPr>
          <p:cNvPr id="182" name="组合 181"/>
          <p:cNvGrpSpPr/>
          <p:nvPr/>
        </p:nvGrpSpPr>
        <p:grpSpPr>
          <a:xfrm>
            <a:off x="5064178" y="3201152"/>
            <a:ext cx="1814364" cy="1612057"/>
            <a:chOff x="1971954" y="2884148"/>
            <a:chExt cx="2277905" cy="2023912"/>
          </a:xfrm>
        </p:grpSpPr>
        <p:grpSp>
          <p:nvGrpSpPr>
            <p:cNvPr id="183" name="组合 182"/>
            <p:cNvGrpSpPr/>
            <p:nvPr/>
          </p:nvGrpSpPr>
          <p:grpSpPr>
            <a:xfrm>
              <a:off x="1971954" y="2884148"/>
              <a:ext cx="2277905" cy="2023912"/>
              <a:chOff x="4955253" y="2421147"/>
              <a:chExt cx="2277905" cy="2023912"/>
            </a:xfrm>
          </p:grpSpPr>
          <p:sp>
            <p:nvSpPr>
              <p:cNvPr id="186" name="Freeform 5"/>
              <p:cNvSpPr/>
              <p:nvPr/>
            </p:nvSpPr>
            <p:spPr bwMode="auto">
              <a:xfrm>
                <a:off x="4958842" y="2421147"/>
                <a:ext cx="2274316" cy="20157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100000">
                    <a:srgbClr val="ECECEC"/>
                  </a:gs>
                </a:gsLst>
                <a:lin ang="2700000" scaled="1"/>
                <a:tileRect/>
              </a:gradFill>
              <a:ln w="15875">
                <a:noFill/>
              </a:ln>
              <a:effectLst>
                <a:outerShdw blurRad="127000" dist="50800" dir="2700000" algn="tl" rotWithShape="0">
                  <a:prstClr val="black">
                    <a:alpha val="29000"/>
                  </a:prstClr>
                </a:outerShdw>
              </a:effectLst>
            </p:spPr>
            <p:txBody>
              <a:bodyPr vert="horz" wrap="square" lIns="91440" tIns="45720" rIns="91440" bIns="45720" numCol="1" anchor="t" anchorCtr="0" compatLnSpc="1"/>
              <a:lstStyle/>
              <a:p>
                <a:pPr>
                  <a:defRPr/>
                </a:pPr>
                <a:endParaRPr lang="zh-CN" altLang="en-US" sz="1600" kern="0" dirty="0">
                  <a:solidFill>
                    <a:prstClr val="black"/>
                  </a:solidFill>
                  <a:latin typeface="微软雅黑" panose="020B0503020204020204" charset="-122"/>
                  <a:ea typeface="微软雅黑" panose="020B0503020204020204" charset="-122"/>
                  <a:sym typeface="Arial" panose="020B0604020202020204" pitchFamily="34" charset="0"/>
                </a:endParaRPr>
              </a:p>
            </p:txBody>
          </p:sp>
          <p:sp>
            <p:nvSpPr>
              <p:cNvPr id="187" name="Freeform 5"/>
              <p:cNvSpPr/>
              <p:nvPr/>
            </p:nvSpPr>
            <p:spPr bwMode="auto">
              <a:xfrm>
                <a:off x="4955253" y="2429352"/>
                <a:ext cx="2274316" cy="20157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F7F7"/>
              </a:solidFill>
              <a:ln w="15875">
                <a:noFill/>
              </a:ln>
              <a:effectLst>
                <a:softEdge rad="50800"/>
              </a:effectLst>
            </p:spPr>
            <p:txBody>
              <a:bodyPr vert="horz" wrap="square" lIns="91440" tIns="45720" rIns="91440" bIns="45720" numCol="1" anchor="t" anchorCtr="0" compatLnSpc="1"/>
              <a:lstStyle/>
              <a:p>
                <a:pPr>
                  <a:defRPr/>
                </a:pPr>
                <a:endParaRPr lang="zh-CN" altLang="en-US" sz="1600" kern="0" dirty="0">
                  <a:solidFill>
                    <a:prstClr val="black"/>
                  </a:solidFill>
                  <a:latin typeface="微软雅黑" panose="020B0503020204020204" charset="-122"/>
                  <a:ea typeface="微软雅黑" panose="020B0503020204020204" charset="-122"/>
                  <a:sym typeface="Arial" panose="020B0604020202020204" pitchFamily="34" charset="0"/>
                </a:endParaRPr>
              </a:p>
            </p:txBody>
          </p:sp>
        </p:grpSp>
        <p:sp>
          <p:nvSpPr>
            <p:cNvPr id="184" name="文本框 181"/>
            <p:cNvSpPr txBox="1"/>
            <p:nvPr/>
          </p:nvSpPr>
          <p:spPr>
            <a:xfrm>
              <a:off x="2271883" y="3795461"/>
              <a:ext cx="1674459" cy="595533"/>
            </a:xfrm>
            <a:prstGeom prst="rect">
              <a:avLst/>
            </a:prstGeom>
            <a:noFill/>
          </p:spPr>
          <p:txBody>
            <a:bodyPr wrap="square" lIns="91415" tIns="45708" rIns="91415" bIns="45708" rtlCol="0">
              <a:spAutoFit/>
            </a:bodyPr>
            <a:lstStyle/>
            <a:p>
              <a:pPr algn="ctr" fontAlgn="base">
                <a:lnSpc>
                  <a:spcPct val="125000"/>
                </a:lnSpc>
                <a:spcBef>
                  <a:spcPct val="0"/>
                </a:spcBef>
                <a:spcAft>
                  <a:spcPct val="0"/>
                </a:spcAft>
              </a:pPr>
              <a:r>
                <a:rPr lang="zh-CN" altLang="en-US" sz="2000" dirty="0" smtClean="0">
                  <a:solidFill>
                    <a:srgbClr val="2F5597"/>
                  </a:solidFill>
                  <a:latin typeface="微软雅黑" panose="020B0503020204020204" charset="-122"/>
                  <a:ea typeface="微软雅黑" panose="020B0503020204020204" charset="-122"/>
                  <a:cs typeface="Lato Light" charset="0"/>
                  <a:sym typeface="Lato Light" charset="0"/>
                </a:rPr>
                <a:t>使用特点</a:t>
              </a:r>
              <a:endParaRPr lang="zh-CN" altLang="en-US" sz="2000" dirty="0" smtClean="0">
                <a:solidFill>
                  <a:srgbClr val="2F5597"/>
                </a:solidFill>
                <a:latin typeface="微软雅黑" panose="020B0503020204020204" charset="-122"/>
                <a:ea typeface="微软雅黑" panose="020B0503020204020204" charset="-122"/>
                <a:cs typeface="Lato Light" charset="0"/>
                <a:sym typeface="Lato Light" charset="0"/>
              </a:endParaRPr>
            </a:p>
          </p:txBody>
        </p:sp>
        <p:sp>
          <p:nvSpPr>
            <p:cNvPr id="185" name="Freeform 48"/>
            <p:cNvSpPr>
              <a:spLocks noEditPoints="1"/>
            </p:cNvSpPr>
            <p:nvPr/>
          </p:nvSpPr>
          <p:spPr bwMode="auto">
            <a:xfrm>
              <a:off x="2906126" y="3161817"/>
              <a:ext cx="404502" cy="439937"/>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2F5597"/>
            </a:solidFill>
            <a:ln>
              <a:noFill/>
            </a:ln>
          </p:spPr>
          <p:txBody>
            <a:bodyPr vert="horz" wrap="square" lIns="91415" tIns="45708" rIns="91415" bIns="45708" numCol="1" anchor="t" anchorCtr="0" compatLnSpc="1"/>
            <a:lstStyle/>
            <a:p>
              <a:endParaRPr lang="zh-CN" altLang="en-US" sz="1600" b="1" dirty="0">
                <a:latin typeface="微软雅黑" panose="020B0503020204020204" charset="-122"/>
                <a:ea typeface="微软雅黑" panose="020B0503020204020204" charset="-122"/>
              </a:endParaRPr>
            </a:p>
          </p:txBody>
        </p:sp>
      </p:grpSp>
      <p:sp>
        <p:nvSpPr>
          <p:cNvPr id="127" name="标题 1"/>
          <p:cNvSpPr txBox="1"/>
          <p:nvPr/>
        </p:nvSpPr>
        <p:spPr>
          <a:xfrm>
            <a:off x="1622425" y="560705"/>
            <a:ext cx="3441700"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3.2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PaddleHub特点</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endParaRPr>
          </a:p>
        </p:txBody>
      </p:sp>
      <p:sp>
        <p:nvSpPr>
          <p:cNvPr id="36" name="文本框 35"/>
          <p:cNvSpPr txBox="1"/>
          <p:nvPr/>
        </p:nvSpPr>
        <p:spPr>
          <a:xfrm>
            <a:off x="11212830" y="344170"/>
            <a:ext cx="592455" cy="368300"/>
          </a:xfrm>
          <a:prstGeom prst="rect">
            <a:avLst/>
          </a:prstGeom>
          <a:noFill/>
        </p:spPr>
        <p:txBody>
          <a:bodyPr wrap="none" rtlCol="0">
            <a:spAutoFit/>
          </a:bodyPr>
          <a:p>
            <a:r>
              <a:rPr lang="en-US" altLang="zh-CN"/>
              <a:t>14/24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27"/>
                                        </p:tgtEl>
                                        <p:attrNameLst>
                                          <p:attrName>style.visibility</p:attrName>
                                        </p:attrNameLst>
                                      </p:cBhvr>
                                      <p:to>
                                        <p:strVal val="visible"/>
                                      </p:to>
                                    </p:set>
                                    <p:anim calcmode="lin" valueType="num">
                                      <p:cBhvr>
                                        <p:cTn id="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7"/>
                                        </p:tgtEl>
                                        <p:attrNameLst>
                                          <p:attrName>ppt_y</p:attrName>
                                        </p:attrNameLst>
                                      </p:cBhvr>
                                      <p:tavLst>
                                        <p:tav tm="0">
                                          <p:val>
                                            <p:strVal val="#ppt_y"/>
                                          </p:val>
                                        </p:tav>
                                        <p:tav tm="100000">
                                          <p:val>
                                            <p:strVal val="#ppt_y"/>
                                          </p:val>
                                        </p:tav>
                                      </p:tavLst>
                                    </p:anim>
                                    <p:anim calcmode="lin" valueType="num">
                                      <p:cBhvr>
                                        <p:cTn id="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7"/>
                                        </p:tgtEl>
                                      </p:cBhvr>
                                    </p:animEffect>
                                  </p:childTnLst>
                                </p:cTn>
                              </p:par>
                              <p:par>
                                <p:cTn id="12" presetID="53" presetClass="entr" presetSubtype="16" fill="hold" nodeType="withEffect">
                                  <p:stCondLst>
                                    <p:cond delay="750"/>
                                  </p:stCondLst>
                                  <p:childTnLst>
                                    <p:set>
                                      <p:cBhvr>
                                        <p:cTn id="13" dur="1" fill="hold">
                                          <p:stCondLst>
                                            <p:cond delay="0"/>
                                          </p:stCondLst>
                                        </p:cTn>
                                        <p:tgtEl>
                                          <p:spTgt spid="214"/>
                                        </p:tgtEl>
                                        <p:attrNameLst>
                                          <p:attrName>style.visibility</p:attrName>
                                        </p:attrNameLst>
                                      </p:cBhvr>
                                      <p:to>
                                        <p:strVal val="visible"/>
                                      </p:to>
                                    </p:set>
                                    <p:anim calcmode="lin" valueType="num">
                                      <p:cBhvr>
                                        <p:cTn id="14" dur="500" fill="hold"/>
                                        <p:tgtEl>
                                          <p:spTgt spid="214"/>
                                        </p:tgtEl>
                                        <p:attrNameLst>
                                          <p:attrName>ppt_w</p:attrName>
                                        </p:attrNameLst>
                                      </p:cBhvr>
                                      <p:tavLst>
                                        <p:tav tm="0">
                                          <p:val>
                                            <p:fltVal val="0"/>
                                          </p:val>
                                        </p:tav>
                                        <p:tav tm="100000">
                                          <p:val>
                                            <p:strVal val="#ppt_w"/>
                                          </p:val>
                                        </p:tav>
                                      </p:tavLst>
                                    </p:anim>
                                    <p:anim calcmode="lin" valueType="num">
                                      <p:cBhvr>
                                        <p:cTn id="15" dur="500" fill="hold"/>
                                        <p:tgtEl>
                                          <p:spTgt spid="214"/>
                                        </p:tgtEl>
                                        <p:attrNameLst>
                                          <p:attrName>ppt_h</p:attrName>
                                        </p:attrNameLst>
                                      </p:cBhvr>
                                      <p:tavLst>
                                        <p:tav tm="0">
                                          <p:val>
                                            <p:fltVal val="0"/>
                                          </p:val>
                                        </p:tav>
                                        <p:tav tm="100000">
                                          <p:val>
                                            <p:strVal val="#ppt_h"/>
                                          </p:val>
                                        </p:tav>
                                      </p:tavLst>
                                    </p:anim>
                                    <p:animEffect transition="in" filter="fade">
                                      <p:cBhvr>
                                        <p:cTn id="16" dur="500"/>
                                        <p:tgtEl>
                                          <p:spTgt spid="214"/>
                                        </p:tgtEl>
                                      </p:cBhvr>
                                    </p:animEffect>
                                  </p:childTnLst>
                                </p:cTn>
                              </p:par>
                              <p:par>
                                <p:cTn id="17" presetID="53" presetClass="entr" presetSubtype="16" fill="hold" nodeType="withEffect">
                                  <p:stCondLst>
                                    <p:cond delay="75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500" fill="hold"/>
                                        <p:tgtEl>
                                          <p:spTgt spid="226"/>
                                        </p:tgtEl>
                                        <p:attrNameLst>
                                          <p:attrName>ppt_w</p:attrName>
                                        </p:attrNameLst>
                                      </p:cBhvr>
                                      <p:tavLst>
                                        <p:tav tm="0">
                                          <p:val>
                                            <p:fltVal val="0"/>
                                          </p:val>
                                        </p:tav>
                                        <p:tav tm="100000">
                                          <p:val>
                                            <p:strVal val="#ppt_w"/>
                                          </p:val>
                                        </p:tav>
                                      </p:tavLst>
                                    </p:anim>
                                    <p:anim calcmode="lin" valueType="num">
                                      <p:cBhvr>
                                        <p:cTn id="20" dur="500" fill="hold"/>
                                        <p:tgtEl>
                                          <p:spTgt spid="226"/>
                                        </p:tgtEl>
                                        <p:attrNameLst>
                                          <p:attrName>ppt_h</p:attrName>
                                        </p:attrNameLst>
                                      </p:cBhvr>
                                      <p:tavLst>
                                        <p:tav tm="0">
                                          <p:val>
                                            <p:fltVal val="0"/>
                                          </p:val>
                                        </p:tav>
                                        <p:tav tm="100000">
                                          <p:val>
                                            <p:strVal val="#ppt_h"/>
                                          </p:val>
                                        </p:tav>
                                      </p:tavLst>
                                    </p:anim>
                                    <p:animEffect transition="in" filter="fade">
                                      <p:cBhvr>
                                        <p:cTn id="21" dur="500"/>
                                        <p:tgtEl>
                                          <p:spTgt spid="226"/>
                                        </p:tgtEl>
                                      </p:cBhvr>
                                    </p:animEffect>
                                  </p:childTnLst>
                                </p:cTn>
                              </p:par>
                              <p:par>
                                <p:cTn id="22" presetID="53" presetClass="entr" presetSubtype="16" fill="hold" nodeType="withEffect">
                                  <p:stCondLst>
                                    <p:cond delay="750"/>
                                  </p:stCondLst>
                                  <p:childTnLst>
                                    <p:set>
                                      <p:cBhvr>
                                        <p:cTn id="23" dur="1" fill="hold">
                                          <p:stCondLst>
                                            <p:cond delay="0"/>
                                          </p:stCondLst>
                                        </p:cTn>
                                        <p:tgtEl>
                                          <p:spTgt spid="220"/>
                                        </p:tgtEl>
                                        <p:attrNameLst>
                                          <p:attrName>style.visibility</p:attrName>
                                        </p:attrNameLst>
                                      </p:cBhvr>
                                      <p:to>
                                        <p:strVal val="visible"/>
                                      </p:to>
                                    </p:set>
                                    <p:anim calcmode="lin" valueType="num">
                                      <p:cBhvr>
                                        <p:cTn id="24" dur="500" fill="hold"/>
                                        <p:tgtEl>
                                          <p:spTgt spid="220"/>
                                        </p:tgtEl>
                                        <p:attrNameLst>
                                          <p:attrName>ppt_w</p:attrName>
                                        </p:attrNameLst>
                                      </p:cBhvr>
                                      <p:tavLst>
                                        <p:tav tm="0">
                                          <p:val>
                                            <p:fltVal val="0"/>
                                          </p:val>
                                        </p:tav>
                                        <p:tav tm="100000">
                                          <p:val>
                                            <p:strVal val="#ppt_w"/>
                                          </p:val>
                                        </p:tav>
                                      </p:tavLst>
                                    </p:anim>
                                    <p:anim calcmode="lin" valueType="num">
                                      <p:cBhvr>
                                        <p:cTn id="25" dur="500" fill="hold"/>
                                        <p:tgtEl>
                                          <p:spTgt spid="220"/>
                                        </p:tgtEl>
                                        <p:attrNameLst>
                                          <p:attrName>ppt_h</p:attrName>
                                        </p:attrNameLst>
                                      </p:cBhvr>
                                      <p:tavLst>
                                        <p:tav tm="0">
                                          <p:val>
                                            <p:fltVal val="0"/>
                                          </p:val>
                                        </p:tav>
                                        <p:tav tm="100000">
                                          <p:val>
                                            <p:strVal val="#ppt_h"/>
                                          </p:val>
                                        </p:tav>
                                      </p:tavLst>
                                    </p:anim>
                                    <p:animEffect transition="in" filter="fade">
                                      <p:cBhvr>
                                        <p:cTn id="26" dur="500"/>
                                        <p:tgtEl>
                                          <p:spTgt spid="220"/>
                                        </p:tgtEl>
                                      </p:cBhvr>
                                    </p:animEffect>
                                  </p:childTnLst>
                                </p:cTn>
                              </p:par>
                              <p:par>
                                <p:cTn id="27" presetID="53" presetClass="entr" presetSubtype="16" fill="hold" nodeType="withEffect">
                                  <p:stCondLst>
                                    <p:cond delay="750"/>
                                  </p:stCondLst>
                                  <p:childTnLst>
                                    <p:set>
                                      <p:cBhvr>
                                        <p:cTn id="28" dur="1" fill="hold">
                                          <p:stCondLst>
                                            <p:cond delay="0"/>
                                          </p:stCondLst>
                                        </p:cTn>
                                        <p:tgtEl>
                                          <p:spTgt spid="208"/>
                                        </p:tgtEl>
                                        <p:attrNameLst>
                                          <p:attrName>style.visibility</p:attrName>
                                        </p:attrNameLst>
                                      </p:cBhvr>
                                      <p:to>
                                        <p:strVal val="visible"/>
                                      </p:to>
                                    </p:set>
                                    <p:anim calcmode="lin" valueType="num">
                                      <p:cBhvr>
                                        <p:cTn id="29" dur="500" fill="hold"/>
                                        <p:tgtEl>
                                          <p:spTgt spid="208"/>
                                        </p:tgtEl>
                                        <p:attrNameLst>
                                          <p:attrName>ppt_w</p:attrName>
                                        </p:attrNameLst>
                                      </p:cBhvr>
                                      <p:tavLst>
                                        <p:tav tm="0">
                                          <p:val>
                                            <p:fltVal val="0"/>
                                          </p:val>
                                        </p:tav>
                                        <p:tav tm="100000">
                                          <p:val>
                                            <p:strVal val="#ppt_w"/>
                                          </p:val>
                                        </p:tav>
                                      </p:tavLst>
                                    </p:anim>
                                    <p:anim calcmode="lin" valueType="num">
                                      <p:cBhvr>
                                        <p:cTn id="30" dur="500" fill="hold"/>
                                        <p:tgtEl>
                                          <p:spTgt spid="208"/>
                                        </p:tgtEl>
                                        <p:attrNameLst>
                                          <p:attrName>ppt_h</p:attrName>
                                        </p:attrNameLst>
                                      </p:cBhvr>
                                      <p:tavLst>
                                        <p:tav tm="0">
                                          <p:val>
                                            <p:fltVal val="0"/>
                                          </p:val>
                                        </p:tav>
                                        <p:tav tm="100000">
                                          <p:val>
                                            <p:strVal val="#ppt_h"/>
                                          </p:val>
                                        </p:tav>
                                      </p:tavLst>
                                    </p:anim>
                                    <p:animEffect transition="in" filter="fade">
                                      <p:cBhvr>
                                        <p:cTn id="31" dur="500"/>
                                        <p:tgtEl>
                                          <p:spTgt spid="208"/>
                                        </p:tgtEl>
                                      </p:cBhvr>
                                    </p:animEffect>
                                  </p:childTnLst>
                                </p:cTn>
                              </p:par>
                              <p:par>
                                <p:cTn id="32" presetID="53" presetClass="entr" presetSubtype="1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childTnLst>
                                </p:cTn>
                              </p:par>
                              <p:par>
                                <p:cTn id="37" presetID="53" presetClass="entr" presetSubtype="16" fill="hold" nodeType="withEffect">
                                  <p:stCondLst>
                                    <p:cond delay="75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Effect transition="in" filter="fade">
                                      <p:cBhvr>
                                        <p:cTn id="41" dur="500"/>
                                        <p:tgtEl>
                                          <p:spTgt spid="72"/>
                                        </p:tgtEl>
                                      </p:cBhvr>
                                    </p:animEffect>
                                  </p:childTnLst>
                                </p:cTn>
                              </p:par>
                              <p:par>
                                <p:cTn id="42" presetID="53" presetClass="entr" presetSubtype="16" fill="hold" nodeType="withEffect">
                                  <p:stCondLst>
                                    <p:cond delay="75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53" presetClass="entr" presetSubtype="16" fill="hold" nodeType="withEffect">
                                  <p:stCondLst>
                                    <p:cond delay="750"/>
                                  </p:stCondLst>
                                  <p:childTnLst>
                                    <p:set>
                                      <p:cBhvr>
                                        <p:cTn id="48" dur="1" fill="hold">
                                          <p:stCondLst>
                                            <p:cond delay="0"/>
                                          </p:stCondLst>
                                        </p:cTn>
                                        <p:tgtEl>
                                          <p:spTgt spid="143"/>
                                        </p:tgtEl>
                                        <p:attrNameLst>
                                          <p:attrName>style.visibility</p:attrName>
                                        </p:attrNameLst>
                                      </p:cBhvr>
                                      <p:to>
                                        <p:strVal val="visible"/>
                                      </p:to>
                                    </p:set>
                                    <p:anim calcmode="lin" valueType="num">
                                      <p:cBhvr>
                                        <p:cTn id="49" dur="500" fill="hold"/>
                                        <p:tgtEl>
                                          <p:spTgt spid="143"/>
                                        </p:tgtEl>
                                        <p:attrNameLst>
                                          <p:attrName>ppt_w</p:attrName>
                                        </p:attrNameLst>
                                      </p:cBhvr>
                                      <p:tavLst>
                                        <p:tav tm="0">
                                          <p:val>
                                            <p:fltVal val="0"/>
                                          </p:val>
                                        </p:tav>
                                        <p:tav tm="100000">
                                          <p:val>
                                            <p:strVal val="#ppt_w"/>
                                          </p:val>
                                        </p:tav>
                                      </p:tavLst>
                                    </p:anim>
                                    <p:anim calcmode="lin" valueType="num">
                                      <p:cBhvr>
                                        <p:cTn id="50" dur="500" fill="hold"/>
                                        <p:tgtEl>
                                          <p:spTgt spid="143"/>
                                        </p:tgtEl>
                                        <p:attrNameLst>
                                          <p:attrName>ppt_h</p:attrName>
                                        </p:attrNameLst>
                                      </p:cBhvr>
                                      <p:tavLst>
                                        <p:tav tm="0">
                                          <p:val>
                                            <p:fltVal val="0"/>
                                          </p:val>
                                        </p:tav>
                                        <p:tav tm="100000">
                                          <p:val>
                                            <p:strVal val="#ppt_h"/>
                                          </p:val>
                                        </p:tav>
                                      </p:tavLst>
                                    </p:anim>
                                    <p:animEffect transition="in" filter="fade">
                                      <p:cBhvr>
                                        <p:cTn id="51" dur="500"/>
                                        <p:tgtEl>
                                          <p:spTgt spid="143"/>
                                        </p:tgtEl>
                                      </p:cBhvr>
                                    </p:animEffect>
                                  </p:childTnLst>
                                </p:cTn>
                              </p:par>
                              <p:par>
                                <p:cTn id="52" presetID="53" presetClass="entr" presetSubtype="16" fill="hold" nodeType="withEffect">
                                  <p:stCondLst>
                                    <p:cond delay="750"/>
                                  </p:stCondLst>
                                  <p:childTnLst>
                                    <p:set>
                                      <p:cBhvr>
                                        <p:cTn id="53" dur="1" fill="hold">
                                          <p:stCondLst>
                                            <p:cond delay="0"/>
                                          </p:stCondLst>
                                        </p:cTn>
                                        <p:tgtEl>
                                          <p:spTgt spid="182"/>
                                        </p:tgtEl>
                                        <p:attrNameLst>
                                          <p:attrName>style.visibility</p:attrName>
                                        </p:attrNameLst>
                                      </p:cBhvr>
                                      <p:to>
                                        <p:strVal val="visible"/>
                                      </p:to>
                                    </p:set>
                                    <p:anim calcmode="lin" valueType="num">
                                      <p:cBhvr>
                                        <p:cTn id="54" dur="500" fill="hold"/>
                                        <p:tgtEl>
                                          <p:spTgt spid="182"/>
                                        </p:tgtEl>
                                        <p:attrNameLst>
                                          <p:attrName>ppt_w</p:attrName>
                                        </p:attrNameLst>
                                      </p:cBhvr>
                                      <p:tavLst>
                                        <p:tav tm="0">
                                          <p:val>
                                            <p:fltVal val="0"/>
                                          </p:val>
                                        </p:tav>
                                        <p:tav tm="100000">
                                          <p:val>
                                            <p:strVal val="#ppt_w"/>
                                          </p:val>
                                        </p:tav>
                                      </p:tavLst>
                                    </p:anim>
                                    <p:anim calcmode="lin" valueType="num">
                                      <p:cBhvr>
                                        <p:cTn id="55" dur="500" fill="hold"/>
                                        <p:tgtEl>
                                          <p:spTgt spid="182"/>
                                        </p:tgtEl>
                                        <p:attrNameLst>
                                          <p:attrName>ppt_h</p:attrName>
                                        </p:attrNameLst>
                                      </p:cBhvr>
                                      <p:tavLst>
                                        <p:tav tm="0">
                                          <p:val>
                                            <p:fltVal val="0"/>
                                          </p:val>
                                        </p:tav>
                                        <p:tav tm="100000">
                                          <p:val>
                                            <p:strVal val="#ppt_h"/>
                                          </p:val>
                                        </p:tav>
                                      </p:tavLst>
                                    </p:anim>
                                    <p:animEffect transition="in" filter="fade">
                                      <p:cBhvr>
                                        <p:cTn id="56"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p:nvPr/>
        </p:nvSpPr>
        <p:spPr>
          <a:xfrm>
            <a:off x="1637030" y="551180"/>
            <a:ext cx="4291965"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3.2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PaddleHub全景图</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endParaRPr>
          </a:p>
        </p:txBody>
      </p:sp>
      <p:pic>
        <p:nvPicPr>
          <p:cNvPr id="2" name="图片 1"/>
          <p:cNvPicPr>
            <a:picLocks noChangeAspect="1"/>
          </p:cNvPicPr>
          <p:nvPr/>
        </p:nvPicPr>
        <p:blipFill>
          <a:blip r:embed="rId1"/>
          <a:stretch>
            <a:fillRect/>
          </a:stretch>
        </p:blipFill>
        <p:spPr>
          <a:xfrm>
            <a:off x="1437005" y="1737995"/>
            <a:ext cx="8220075" cy="4124325"/>
          </a:xfrm>
          <a:prstGeom prst="rect">
            <a:avLst/>
          </a:prstGeom>
        </p:spPr>
      </p:pic>
      <p:sp>
        <p:nvSpPr>
          <p:cNvPr id="36" name="文本框 35"/>
          <p:cNvSpPr txBox="1"/>
          <p:nvPr/>
        </p:nvSpPr>
        <p:spPr>
          <a:xfrm>
            <a:off x="11212830" y="344170"/>
            <a:ext cx="598805" cy="368300"/>
          </a:xfrm>
          <a:prstGeom prst="rect">
            <a:avLst/>
          </a:prstGeom>
          <a:noFill/>
        </p:spPr>
        <p:txBody>
          <a:bodyPr wrap="none" rtlCol="0">
            <a:spAutoFit/>
          </a:bodyPr>
          <a:p>
            <a:r>
              <a:rPr lang="en-US" altLang="zh-CN"/>
              <a:t>15/24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1812925" y="2439035"/>
            <a:ext cx="3376295" cy="2549525"/>
          </a:xfrm>
          <a:prstGeom prst="rect">
            <a:avLst/>
          </a:prstGeom>
        </p:spPr>
      </p:pic>
      <p:cxnSp>
        <p:nvCxnSpPr>
          <p:cNvPr id="14" name="直接连接符 13"/>
          <p:cNvCxnSpPr>
            <a:stCxn id="13" idx="3"/>
          </p:cNvCxnSpPr>
          <p:nvPr/>
        </p:nvCxnSpPr>
        <p:spPr>
          <a:xfrm flipV="1">
            <a:off x="5189220" y="3395980"/>
            <a:ext cx="376555" cy="318135"/>
          </a:xfrm>
          <a:prstGeom prst="line">
            <a:avLst/>
          </a:prstGeom>
        </p:spPr>
        <p:style>
          <a:lnRef idx="1">
            <a:schemeClr val="accent1"/>
          </a:lnRef>
          <a:fillRef idx="0">
            <a:schemeClr val="accent1"/>
          </a:fillRef>
          <a:effectRef idx="0">
            <a:schemeClr val="accent1"/>
          </a:effectRef>
          <a:fontRef idx="minor">
            <a:schemeClr val="tx1"/>
          </a:fontRef>
        </p:style>
      </p:cxnSp>
      <p:sp>
        <p:nvSpPr>
          <p:cNvPr id="52" name="标题 1"/>
          <p:cNvSpPr txBox="1"/>
          <p:nvPr/>
        </p:nvSpPr>
        <p:spPr>
          <a:xfrm>
            <a:off x="1637030" y="718185"/>
            <a:ext cx="4090670"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3.3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迁移学习流程</a:t>
            </a:r>
            <a:endPar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2" name="文本框 1"/>
          <p:cNvSpPr txBox="1"/>
          <p:nvPr/>
        </p:nvSpPr>
        <p:spPr>
          <a:xfrm>
            <a:off x="2199640" y="1402080"/>
            <a:ext cx="5525135" cy="460375"/>
          </a:xfrm>
          <a:prstGeom prst="rect">
            <a:avLst/>
          </a:prstGeom>
          <a:noFill/>
        </p:spPr>
        <p:txBody>
          <a:bodyPr wrap="square" rtlCol="0" anchor="t">
            <a:spAutoFit/>
          </a:bodyPr>
          <a:p>
            <a:r>
              <a:rPr lang="zh-CN" altLang="en-US" sz="2400"/>
              <a:t>编写用于迁移学习的脚本，步骤如下：</a:t>
            </a:r>
            <a:endParaRPr lang="zh-CN" altLang="en-US" sz="2400"/>
          </a:p>
        </p:txBody>
      </p:sp>
      <p:sp>
        <p:nvSpPr>
          <p:cNvPr id="3" name="文本框 2"/>
          <p:cNvSpPr txBox="1"/>
          <p:nvPr/>
        </p:nvSpPr>
        <p:spPr>
          <a:xfrm>
            <a:off x="5476240" y="2152015"/>
            <a:ext cx="5853430" cy="4246245"/>
          </a:xfrm>
          <a:prstGeom prst="rect">
            <a:avLst/>
          </a:prstGeom>
          <a:noFill/>
        </p:spPr>
        <p:txBody>
          <a:bodyPr wrap="square" rtlCol="0" anchor="t">
            <a:spAutoFit/>
          </a:bodyPr>
          <a:p>
            <a:r>
              <a:rPr lang="en-US" altLang="zh-CN" kern="0" dirty="0">
                <a:solidFill>
                  <a:schemeClr val="bg1">
                    <a:lumMod val="50000"/>
                  </a:schemeClr>
                </a:solidFill>
                <a:latin typeface="微软雅黑" panose="020B0503020204020204" charset="-122"/>
                <a:ea typeface="微软雅黑" panose="020B0503020204020204" charset="-122"/>
              </a:rPr>
              <a:t>1.</a:t>
            </a:r>
            <a:r>
              <a:rPr lang="zh-CN" altLang="en-US" kern="0" dirty="0">
                <a:solidFill>
                  <a:schemeClr val="bg1">
                    <a:lumMod val="50000"/>
                  </a:schemeClr>
                </a:solidFill>
                <a:latin typeface="微软雅黑" panose="020B0503020204020204" charset="-122"/>
                <a:ea typeface="微软雅黑" panose="020B0503020204020204" charset="-122"/>
              </a:rPr>
              <a:t>导入必要的包</a:t>
            </a:r>
            <a:endParaRPr lang="zh-CN" altLang="en-US" kern="0" dirty="0">
              <a:solidFill>
                <a:schemeClr val="bg1">
                  <a:lumMod val="50000"/>
                </a:schemeClr>
              </a:solidFill>
              <a:latin typeface="微软雅黑" panose="020B0503020204020204" charset="-122"/>
              <a:ea typeface="微软雅黑" panose="020B0503020204020204" charset="-122"/>
            </a:endParaRPr>
          </a:p>
          <a:p>
            <a:endParaRPr lang="zh-CN" altLang="en-US"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2.</a:t>
            </a:r>
            <a:r>
              <a:rPr lang="zh-CN" altLang="en-US" kern="0" dirty="0">
                <a:solidFill>
                  <a:schemeClr val="bg1">
                    <a:lumMod val="50000"/>
                  </a:schemeClr>
                </a:solidFill>
                <a:latin typeface="微软雅黑" panose="020B0503020204020204" charset="-122"/>
                <a:ea typeface="微软雅黑" panose="020B0503020204020204" charset="-122"/>
              </a:rPr>
              <a:t>加载预训练模型（Module）</a:t>
            </a:r>
            <a:endParaRPr lang="zh-CN" altLang="en-US" kern="0" dirty="0">
              <a:solidFill>
                <a:schemeClr val="bg1">
                  <a:lumMod val="50000"/>
                </a:schemeClr>
              </a:solidFill>
              <a:latin typeface="微软雅黑" panose="020B0503020204020204" charset="-122"/>
              <a:ea typeface="微软雅黑" panose="020B0503020204020204" charset="-122"/>
            </a:endParaRPr>
          </a:p>
          <a:p>
            <a:endParaRPr lang="zh-CN" altLang="en-US"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3.</a:t>
            </a:r>
            <a:r>
              <a:rPr lang="zh-CN" altLang="en-US" kern="0" dirty="0">
                <a:solidFill>
                  <a:schemeClr val="bg1">
                    <a:lumMod val="50000"/>
                  </a:schemeClr>
                </a:solidFill>
                <a:latin typeface="微软雅黑" panose="020B0503020204020204" charset="-122"/>
                <a:ea typeface="微软雅黑" panose="020B0503020204020204" charset="-122"/>
              </a:rPr>
              <a:t>加载数据集（Dataset）</a:t>
            </a:r>
            <a:endParaRPr lang="zh-CN" altLang="en-US" kern="0" dirty="0">
              <a:solidFill>
                <a:schemeClr val="bg1">
                  <a:lumMod val="50000"/>
                </a:schemeClr>
              </a:solidFill>
              <a:latin typeface="微软雅黑" panose="020B0503020204020204" charset="-122"/>
              <a:ea typeface="微软雅黑" panose="020B0503020204020204" charset="-122"/>
            </a:endParaRPr>
          </a:p>
          <a:p>
            <a:endParaRPr lang="zh-CN" altLang="en-US"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4.配置数据读取器（Reader）</a:t>
            </a:r>
            <a:endParaRPr lang="en-US" altLang="zh-CN" kern="0" dirty="0">
              <a:solidFill>
                <a:schemeClr val="bg1">
                  <a:lumMod val="50000"/>
                </a:schemeClr>
              </a:solidFill>
              <a:latin typeface="微软雅黑" panose="020B0503020204020204" charset="-122"/>
              <a:ea typeface="微软雅黑" panose="020B0503020204020204" charset="-122"/>
            </a:endParaRPr>
          </a:p>
          <a:p>
            <a:endParaRPr lang="en-US" altLang="zh-CN"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5.选择优化策略（Strategy）</a:t>
            </a:r>
            <a:endParaRPr lang="en-US" altLang="zh-CN" kern="0" dirty="0">
              <a:solidFill>
                <a:schemeClr val="bg1">
                  <a:lumMod val="50000"/>
                </a:schemeClr>
              </a:solidFill>
              <a:latin typeface="微软雅黑" panose="020B0503020204020204" charset="-122"/>
              <a:ea typeface="微软雅黑" panose="020B0503020204020204" charset="-122"/>
            </a:endParaRPr>
          </a:p>
          <a:p>
            <a:endParaRPr lang="en-US" altLang="zh-CN"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6.设置运行配置（RunConfig）</a:t>
            </a:r>
            <a:endParaRPr lang="en-US" altLang="zh-CN" kern="0" dirty="0">
              <a:solidFill>
                <a:schemeClr val="bg1">
                  <a:lumMod val="50000"/>
                </a:schemeClr>
              </a:solidFill>
              <a:latin typeface="微软雅黑" panose="020B0503020204020204" charset="-122"/>
              <a:ea typeface="微软雅黑" panose="020B0503020204020204" charset="-122"/>
            </a:endParaRPr>
          </a:p>
          <a:p>
            <a:endParaRPr lang="en-US" altLang="zh-CN"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7.组建训练任务（Task）</a:t>
            </a:r>
            <a:endParaRPr lang="en-US" altLang="zh-CN" kern="0" dirty="0">
              <a:solidFill>
                <a:schemeClr val="bg1">
                  <a:lumMod val="50000"/>
                </a:schemeClr>
              </a:solidFill>
              <a:latin typeface="微软雅黑" panose="020B0503020204020204" charset="-122"/>
              <a:ea typeface="微软雅黑" panose="020B0503020204020204" charset="-122"/>
            </a:endParaRPr>
          </a:p>
          <a:p>
            <a:endParaRPr lang="en-US" altLang="zh-CN" kern="0" dirty="0">
              <a:solidFill>
                <a:schemeClr val="bg1">
                  <a:lumMod val="50000"/>
                </a:schemeClr>
              </a:solidFill>
              <a:latin typeface="微软雅黑" panose="020B0503020204020204" charset="-122"/>
              <a:ea typeface="微软雅黑" panose="020B0503020204020204" charset="-122"/>
            </a:endParaRPr>
          </a:p>
          <a:p>
            <a:r>
              <a:rPr lang="en-US" altLang="zh-CN" kern="0" dirty="0">
                <a:solidFill>
                  <a:schemeClr val="bg1">
                    <a:lumMod val="50000"/>
                  </a:schemeClr>
                </a:solidFill>
                <a:latin typeface="微软雅黑" panose="020B0503020204020204" charset="-122"/>
                <a:ea typeface="微软雅黑" panose="020B0503020204020204" charset="-122"/>
              </a:rPr>
              <a:t>8.启动Fine-tune</a:t>
            </a:r>
            <a:endParaRPr lang="en-US" altLang="zh-CN" kern="0"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3160395" y="2152015"/>
            <a:ext cx="2028825" cy="200025"/>
          </a:xfrm>
          <a:prstGeom prst="rect">
            <a:avLst/>
          </a:prstGeom>
        </p:spPr>
      </p:pic>
      <p:pic>
        <p:nvPicPr>
          <p:cNvPr id="11" name="图片 10"/>
          <p:cNvPicPr>
            <a:picLocks noChangeAspect="1"/>
          </p:cNvPicPr>
          <p:nvPr/>
        </p:nvPicPr>
        <p:blipFill>
          <a:blip r:embed="rId3"/>
          <a:stretch>
            <a:fillRect/>
          </a:stretch>
        </p:blipFill>
        <p:spPr>
          <a:xfrm>
            <a:off x="8903970" y="2780030"/>
            <a:ext cx="2847975" cy="228600"/>
          </a:xfrm>
          <a:prstGeom prst="rect">
            <a:avLst/>
          </a:prstGeom>
        </p:spPr>
      </p:pic>
      <p:pic>
        <p:nvPicPr>
          <p:cNvPr id="15" name="图片 14"/>
          <p:cNvPicPr>
            <a:picLocks noChangeAspect="1"/>
          </p:cNvPicPr>
          <p:nvPr/>
        </p:nvPicPr>
        <p:blipFill>
          <a:blip r:embed="rId4"/>
          <a:stretch>
            <a:fillRect/>
          </a:stretch>
        </p:blipFill>
        <p:spPr>
          <a:xfrm>
            <a:off x="8790940" y="3290570"/>
            <a:ext cx="2884805" cy="1071880"/>
          </a:xfrm>
          <a:prstGeom prst="rect">
            <a:avLst/>
          </a:prstGeom>
        </p:spPr>
      </p:pic>
      <p:cxnSp>
        <p:nvCxnSpPr>
          <p:cNvPr id="16" name="直接连接符 15"/>
          <p:cNvCxnSpPr>
            <a:endCxn id="15" idx="1"/>
          </p:cNvCxnSpPr>
          <p:nvPr/>
        </p:nvCxnSpPr>
        <p:spPr>
          <a:xfrm flipV="1">
            <a:off x="8451850" y="3826510"/>
            <a:ext cx="339090" cy="11811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2711450" y="4110355"/>
            <a:ext cx="2347595" cy="711200"/>
          </a:xfrm>
          <a:prstGeom prst="rect">
            <a:avLst/>
          </a:prstGeom>
        </p:spPr>
      </p:pic>
      <p:cxnSp>
        <p:nvCxnSpPr>
          <p:cNvPr id="18" name="直接连接符 17"/>
          <p:cNvCxnSpPr>
            <a:stCxn id="17" idx="3"/>
          </p:cNvCxnSpPr>
          <p:nvPr/>
        </p:nvCxnSpPr>
        <p:spPr>
          <a:xfrm>
            <a:off x="5059045" y="4465955"/>
            <a:ext cx="420370" cy="7048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6"/>
          <a:stretch>
            <a:fillRect/>
          </a:stretch>
        </p:blipFill>
        <p:spPr>
          <a:xfrm>
            <a:off x="8903970" y="4465955"/>
            <a:ext cx="1514475" cy="1080135"/>
          </a:xfrm>
          <a:prstGeom prst="rect">
            <a:avLst/>
          </a:prstGeom>
        </p:spPr>
      </p:pic>
      <p:cxnSp>
        <p:nvCxnSpPr>
          <p:cNvPr id="20" name="直接连接符 19"/>
          <p:cNvCxnSpPr>
            <a:endCxn id="19" idx="1"/>
          </p:cNvCxnSpPr>
          <p:nvPr/>
        </p:nvCxnSpPr>
        <p:spPr>
          <a:xfrm flipV="1">
            <a:off x="8697595" y="5006340"/>
            <a:ext cx="206375" cy="6413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7"/>
          <a:stretch>
            <a:fillRect/>
          </a:stretch>
        </p:blipFill>
        <p:spPr>
          <a:xfrm>
            <a:off x="2854325" y="5190490"/>
            <a:ext cx="2062480" cy="902970"/>
          </a:xfrm>
          <a:prstGeom prst="rect">
            <a:avLst/>
          </a:prstGeom>
        </p:spPr>
      </p:pic>
      <p:cxnSp>
        <p:nvCxnSpPr>
          <p:cNvPr id="22" name="直接连接符 21"/>
          <p:cNvCxnSpPr>
            <a:stCxn id="21" idx="3"/>
          </p:cNvCxnSpPr>
          <p:nvPr/>
        </p:nvCxnSpPr>
        <p:spPr>
          <a:xfrm flipV="1">
            <a:off x="4916805" y="5633085"/>
            <a:ext cx="591185" cy="889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8"/>
          <a:stretch>
            <a:fillRect/>
          </a:stretch>
        </p:blipFill>
        <p:spPr>
          <a:xfrm>
            <a:off x="7724775" y="5941060"/>
            <a:ext cx="3476625" cy="457200"/>
          </a:xfrm>
          <a:prstGeom prst="rect">
            <a:avLst/>
          </a:prstGeom>
        </p:spPr>
      </p:pic>
      <p:cxnSp>
        <p:nvCxnSpPr>
          <p:cNvPr id="24" name="直接连接符 23"/>
          <p:cNvCxnSpPr>
            <a:stCxn id="23" idx="1"/>
          </p:cNvCxnSpPr>
          <p:nvPr/>
        </p:nvCxnSpPr>
        <p:spPr>
          <a:xfrm flipH="1">
            <a:off x="7312025" y="6169660"/>
            <a:ext cx="412750" cy="26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3"/>
          </p:cNvCxnSpPr>
          <p:nvPr/>
        </p:nvCxnSpPr>
        <p:spPr>
          <a:xfrm>
            <a:off x="5189220" y="2252345"/>
            <a:ext cx="361950" cy="6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1" idx="1"/>
          </p:cNvCxnSpPr>
          <p:nvPr/>
        </p:nvCxnSpPr>
        <p:spPr>
          <a:xfrm>
            <a:off x="8596630" y="2891155"/>
            <a:ext cx="307340" cy="3175"/>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1212830" y="344170"/>
            <a:ext cx="601980" cy="368300"/>
          </a:xfrm>
          <a:prstGeom prst="rect">
            <a:avLst/>
          </a:prstGeom>
          <a:noFill/>
        </p:spPr>
        <p:txBody>
          <a:bodyPr wrap="none" rtlCol="0">
            <a:spAutoFit/>
          </a:bodyPr>
          <a:p>
            <a:r>
              <a:rPr lang="en-US" altLang="zh-CN"/>
              <a:t>16/24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2"/>
                                        </p:tgtEl>
                                        <p:attrNameLst>
                                          <p:attrName>ppt_y</p:attrName>
                                        </p:attrNameLst>
                                      </p:cBhvr>
                                      <p:tavLst>
                                        <p:tav tm="0">
                                          <p:val>
                                            <p:strVal val="#ppt_y"/>
                                          </p:val>
                                        </p:tav>
                                        <p:tav tm="100000">
                                          <p:val>
                                            <p:strVal val="#ppt_y"/>
                                          </p:val>
                                        </p:tav>
                                      </p:tavLst>
                                    </p:anim>
                                    <p:anim calcmode="lin" valueType="num">
                                      <p:cBhvr>
                                        <p:cTn id="9"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wipe(left)">
                                      <p:cBhvr>
                                        <p:cTn id="54" dur="500"/>
                                        <p:tgtEl>
                                          <p:spTgt spid="3">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wipe(left)">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nodeType="clickEffect">
                                  <p:stCondLst>
                                    <p:cond delay="0"/>
                                  </p:stCondLst>
                                  <p:childTnLst>
                                    <p:animEffect transition="out" filter="blinds(horizontal)">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par>
                                <p:cTn id="71" presetID="3" presetClass="exit" presetSubtype="10" fill="hold" nodeType="withEffect">
                                  <p:stCondLst>
                                    <p:cond delay="0"/>
                                  </p:stCondLst>
                                  <p:childTnLst>
                                    <p:animEffect transition="out" filter="blinds(horizontal)">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wipe(left)">
                                      <p:cBhvr>
                                        <p:cTn id="84" dur="500"/>
                                        <p:tgtEl>
                                          <p:spTgt spid="3">
                                            <p:txEl>
                                              <p:pRg st="10" end="1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
                                            <p:txEl>
                                              <p:pRg st="12" end="12"/>
                                            </p:txEl>
                                          </p:spTgt>
                                        </p:tgtEl>
                                        <p:attrNameLst>
                                          <p:attrName>style.visibility</p:attrName>
                                        </p:attrNameLst>
                                      </p:cBhvr>
                                      <p:to>
                                        <p:strVal val="visible"/>
                                      </p:to>
                                    </p:set>
                                    <p:animEffect transition="in" filter="wipe(left)">
                                      <p:cBhvr>
                                        <p:cTn id="95" dur="500"/>
                                        <p:tgtEl>
                                          <p:spTgt spid="3">
                                            <p:txEl>
                                              <p:pRg st="12" end="1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
                                            <p:txEl>
                                              <p:pRg st="14" end="14"/>
                                            </p:txEl>
                                          </p:spTgt>
                                        </p:tgtEl>
                                        <p:attrNameLst>
                                          <p:attrName>style.visibility</p:attrName>
                                        </p:attrNameLst>
                                      </p:cBhvr>
                                      <p:to>
                                        <p:strVal val="visible"/>
                                      </p:to>
                                    </p:set>
                                    <p:animEffect transition="in" filter="wipe(left)">
                                      <p:cBhvr>
                                        <p:cTn id="106" dur="500"/>
                                        <p:tgtEl>
                                          <p:spTgt spid="3">
                                            <p:txEl>
                                              <p:pRg st="14" end="14"/>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flipH="1">
            <a:off x="6048363" y="3435437"/>
            <a:ext cx="5060540" cy="1130052"/>
          </a:xfrm>
          <a:custGeom>
            <a:avLst/>
            <a:gdLst>
              <a:gd name="connsiteX0" fmla="*/ 5061858 w 5061858"/>
              <a:gd name="connsiteY0" fmla="*/ 0 h 1130346"/>
              <a:gd name="connsiteX1" fmla="*/ 565173 w 5061858"/>
              <a:gd name="connsiteY1" fmla="*/ 0 h 1130346"/>
              <a:gd name="connsiteX2" fmla="*/ 562794 w 5061858"/>
              <a:gd name="connsiteY2" fmla="*/ 0 h 1130346"/>
              <a:gd name="connsiteX3" fmla="*/ 562794 w 5061858"/>
              <a:gd name="connsiteY3" fmla="*/ 240 h 1130346"/>
              <a:gd name="connsiteX4" fmla="*/ 451271 w 5061858"/>
              <a:gd name="connsiteY4" fmla="*/ 11482 h 1130346"/>
              <a:gd name="connsiteX5" fmla="*/ 0 w 5061858"/>
              <a:gd name="connsiteY5" fmla="*/ 565173 h 1130346"/>
              <a:gd name="connsiteX6" fmla="*/ 451271 w 5061858"/>
              <a:gd name="connsiteY6" fmla="*/ 1118864 h 1130346"/>
              <a:gd name="connsiteX7" fmla="*/ 562794 w 5061858"/>
              <a:gd name="connsiteY7" fmla="*/ 1130106 h 1130346"/>
              <a:gd name="connsiteX8" fmla="*/ 562794 w 5061858"/>
              <a:gd name="connsiteY8" fmla="*/ 1130345 h 1130346"/>
              <a:gd name="connsiteX9" fmla="*/ 565163 w 5061858"/>
              <a:gd name="connsiteY9" fmla="*/ 1130345 h 1130346"/>
              <a:gd name="connsiteX10" fmla="*/ 565173 w 5061858"/>
              <a:gd name="connsiteY10" fmla="*/ 1130346 h 1130346"/>
              <a:gd name="connsiteX11" fmla="*/ 565183 w 5061858"/>
              <a:gd name="connsiteY11" fmla="*/ 1130345 h 1130346"/>
              <a:gd name="connsiteX12" fmla="*/ 5061858 w 5061858"/>
              <a:gd name="connsiteY12" fmla="*/ 1130345 h 11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1858" h="1130346">
                <a:moveTo>
                  <a:pt x="5061858" y="0"/>
                </a:moveTo>
                <a:lnTo>
                  <a:pt x="565173" y="0"/>
                </a:lnTo>
                <a:lnTo>
                  <a:pt x="562794" y="0"/>
                </a:lnTo>
                <a:lnTo>
                  <a:pt x="562794" y="240"/>
                </a:lnTo>
                <a:lnTo>
                  <a:pt x="451271" y="11482"/>
                </a:lnTo>
                <a:cubicBezTo>
                  <a:pt x="193731" y="64183"/>
                  <a:pt x="0" y="292054"/>
                  <a:pt x="0" y="565173"/>
                </a:cubicBezTo>
                <a:cubicBezTo>
                  <a:pt x="0" y="838292"/>
                  <a:pt x="193731" y="1066163"/>
                  <a:pt x="451271" y="1118864"/>
                </a:cubicBezTo>
                <a:lnTo>
                  <a:pt x="562794" y="1130106"/>
                </a:lnTo>
                <a:lnTo>
                  <a:pt x="562794" y="1130345"/>
                </a:lnTo>
                <a:lnTo>
                  <a:pt x="565163" y="1130345"/>
                </a:lnTo>
                <a:lnTo>
                  <a:pt x="565173" y="1130346"/>
                </a:lnTo>
                <a:lnTo>
                  <a:pt x="565183" y="1130345"/>
                </a:lnTo>
                <a:lnTo>
                  <a:pt x="5061858" y="1130345"/>
                </a:lnTo>
                <a:close/>
              </a:path>
            </a:pathLst>
          </a:custGeom>
          <a:gradFill>
            <a:gsLst>
              <a:gs pos="0">
                <a:srgbClr val="F8F8F8"/>
              </a:gs>
              <a:gs pos="100000">
                <a:srgbClr val="EDEEEF"/>
              </a:gs>
            </a:gsLst>
            <a:lin ang="1800000" scaled="0"/>
          </a:gra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3" name="椭圆 12"/>
          <p:cNvSpPr>
            <a:spLocks noChangeAspect="1"/>
          </p:cNvSpPr>
          <p:nvPr/>
        </p:nvSpPr>
        <p:spPr>
          <a:xfrm>
            <a:off x="10064148" y="3455716"/>
            <a:ext cx="885303" cy="885303"/>
          </a:xfrm>
          <a:prstGeom prst="ellipse">
            <a:avLst/>
          </a:prstGeom>
          <a:solidFill>
            <a:srgbClr val="2F5597"/>
          </a:solidFill>
          <a:ln>
            <a:noFill/>
          </a:ln>
          <a:effectLst>
            <a:innerShdw blurRad="1143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DIN-BoldItalic" pitchFamily="50" charset="0"/>
            </a:endParaRPr>
          </a:p>
        </p:txBody>
      </p:sp>
      <p:sp>
        <p:nvSpPr>
          <p:cNvPr id="14" name="文本框 114"/>
          <p:cNvSpPr txBox="1"/>
          <p:nvPr/>
        </p:nvSpPr>
        <p:spPr>
          <a:xfrm>
            <a:off x="10213320" y="3627737"/>
            <a:ext cx="585265" cy="522956"/>
          </a:xfrm>
          <a:prstGeom prst="rect">
            <a:avLst/>
          </a:prstGeom>
          <a:noFill/>
        </p:spPr>
        <p:txBody>
          <a:bodyPr wrap="none" rtlCol="0">
            <a:spAutoFit/>
          </a:bodyPr>
          <a:lstStyle/>
          <a:p>
            <a:r>
              <a:rPr lang="en-US" altLang="zh-CN" sz="2800" b="1" dirty="0">
                <a:solidFill>
                  <a:schemeClr val="bg1"/>
                </a:solidFill>
                <a:latin typeface="Impact MT Std" pitchFamily="34" charset="0"/>
                <a:ea typeface="方正兰亭黑简体" panose="02000000000000000000" pitchFamily="2" charset="-122"/>
                <a:cs typeface="Arial Unicode MS" panose="020B0604020202020204" pitchFamily="34" charset="-122"/>
              </a:rPr>
              <a:t>02</a:t>
            </a:r>
            <a:endParaRPr lang="zh-CN" altLang="en-US" sz="2800" b="1" dirty="0">
              <a:solidFill>
                <a:schemeClr val="bg1"/>
              </a:solidFill>
              <a:latin typeface="Impact MT Std" pitchFamily="34" charset="0"/>
              <a:ea typeface="方正兰亭黑简体" panose="02000000000000000000" pitchFamily="2" charset="-122"/>
              <a:cs typeface="Arial Unicode MS" panose="020B0604020202020204" pitchFamily="34" charset="-122"/>
            </a:endParaRPr>
          </a:p>
        </p:txBody>
      </p:sp>
      <p:sp>
        <p:nvSpPr>
          <p:cNvPr id="15" name="矩形 14"/>
          <p:cNvSpPr/>
          <p:nvPr/>
        </p:nvSpPr>
        <p:spPr>
          <a:xfrm rot="17113113" flipV="1">
            <a:off x="5797483" y="1672820"/>
            <a:ext cx="1145163" cy="3023854"/>
          </a:xfrm>
          <a:prstGeom prst="rect">
            <a:avLst/>
          </a:prstGeom>
          <a:gradFill>
            <a:gsLst>
              <a:gs pos="0">
                <a:schemeClr val="tx1">
                  <a:alpha val="21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6" name="任意多边形 15"/>
          <p:cNvSpPr/>
          <p:nvPr/>
        </p:nvSpPr>
        <p:spPr>
          <a:xfrm flipH="1">
            <a:off x="4760857" y="2206035"/>
            <a:ext cx="5060540" cy="1130052"/>
          </a:xfrm>
          <a:custGeom>
            <a:avLst/>
            <a:gdLst>
              <a:gd name="connsiteX0" fmla="*/ 5061858 w 5061858"/>
              <a:gd name="connsiteY0" fmla="*/ 0 h 1130346"/>
              <a:gd name="connsiteX1" fmla="*/ 565173 w 5061858"/>
              <a:gd name="connsiteY1" fmla="*/ 0 h 1130346"/>
              <a:gd name="connsiteX2" fmla="*/ 562794 w 5061858"/>
              <a:gd name="connsiteY2" fmla="*/ 0 h 1130346"/>
              <a:gd name="connsiteX3" fmla="*/ 562794 w 5061858"/>
              <a:gd name="connsiteY3" fmla="*/ 240 h 1130346"/>
              <a:gd name="connsiteX4" fmla="*/ 451271 w 5061858"/>
              <a:gd name="connsiteY4" fmla="*/ 11482 h 1130346"/>
              <a:gd name="connsiteX5" fmla="*/ 0 w 5061858"/>
              <a:gd name="connsiteY5" fmla="*/ 565173 h 1130346"/>
              <a:gd name="connsiteX6" fmla="*/ 451271 w 5061858"/>
              <a:gd name="connsiteY6" fmla="*/ 1118864 h 1130346"/>
              <a:gd name="connsiteX7" fmla="*/ 562794 w 5061858"/>
              <a:gd name="connsiteY7" fmla="*/ 1130106 h 1130346"/>
              <a:gd name="connsiteX8" fmla="*/ 562794 w 5061858"/>
              <a:gd name="connsiteY8" fmla="*/ 1130345 h 1130346"/>
              <a:gd name="connsiteX9" fmla="*/ 565163 w 5061858"/>
              <a:gd name="connsiteY9" fmla="*/ 1130345 h 1130346"/>
              <a:gd name="connsiteX10" fmla="*/ 565173 w 5061858"/>
              <a:gd name="connsiteY10" fmla="*/ 1130346 h 1130346"/>
              <a:gd name="connsiteX11" fmla="*/ 565183 w 5061858"/>
              <a:gd name="connsiteY11" fmla="*/ 1130345 h 1130346"/>
              <a:gd name="connsiteX12" fmla="*/ 5061858 w 5061858"/>
              <a:gd name="connsiteY12" fmla="*/ 1130345 h 11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1858" h="1130346">
                <a:moveTo>
                  <a:pt x="5061858" y="0"/>
                </a:moveTo>
                <a:lnTo>
                  <a:pt x="565173" y="0"/>
                </a:lnTo>
                <a:lnTo>
                  <a:pt x="562794" y="0"/>
                </a:lnTo>
                <a:lnTo>
                  <a:pt x="562794" y="240"/>
                </a:lnTo>
                <a:lnTo>
                  <a:pt x="451271" y="11482"/>
                </a:lnTo>
                <a:cubicBezTo>
                  <a:pt x="193731" y="64183"/>
                  <a:pt x="0" y="292054"/>
                  <a:pt x="0" y="565173"/>
                </a:cubicBezTo>
                <a:cubicBezTo>
                  <a:pt x="0" y="838292"/>
                  <a:pt x="193731" y="1066163"/>
                  <a:pt x="451271" y="1118864"/>
                </a:cubicBezTo>
                <a:lnTo>
                  <a:pt x="562794" y="1130106"/>
                </a:lnTo>
                <a:lnTo>
                  <a:pt x="562794" y="1130345"/>
                </a:lnTo>
                <a:lnTo>
                  <a:pt x="565163" y="1130345"/>
                </a:lnTo>
                <a:lnTo>
                  <a:pt x="565173" y="1130346"/>
                </a:lnTo>
                <a:lnTo>
                  <a:pt x="565183" y="1130345"/>
                </a:lnTo>
                <a:lnTo>
                  <a:pt x="5061858" y="1130345"/>
                </a:lnTo>
                <a:close/>
              </a:path>
            </a:pathLst>
          </a:custGeom>
          <a:gradFill>
            <a:gsLst>
              <a:gs pos="0">
                <a:srgbClr val="F8F8F8"/>
              </a:gs>
              <a:gs pos="100000">
                <a:srgbClr val="EDEEEF"/>
              </a:gs>
            </a:gsLst>
            <a:lin ang="1800000" scaled="0"/>
          </a:gra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7" name="椭圆 16"/>
          <p:cNvSpPr>
            <a:spLocks noChangeAspect="1"/>
          </p:cNvSpPr>
          <p:nvPr/>
        </p:nvSpPr>
        <p:spPr>
          <a:xfrm>
            <a:off x="8776643" y="2328410"/>
            <a:ext cx="885303" cy="885303"/>
          </a:xfrm>
          <a:prstGeom prst="ellipse">
            <a:avLst/>
          </a:prstGeom>
          <a:solidFill>
            <a:srgbClr val="2F5597"/>
          </a:solidFill>
          <a:ln>
            <a:noFill/>
          </a:ln>
          <a:effectLst>
            <a:innerShdw blurRad="1143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DIN-BoldItalic" pitchFamily="50" charset="0"/>
            </a:endParaRPr>
          </a:p>
        </p:txBody>
      </p:sp>
      <p:sp>
        <p:nvSpPr>
          <p:cNvPr id="18" name="文本框 118"/>
          <p:cNvSpPr txBox="1"/>
          <p:nvPr/>
        </p:nvSpPr>
        <p:spPr>
          <a:xfrm>
            <a:off x="8925814" y="2500430"/>
            <a:ext cx="585265" cy="522956"/>
          </a:xfrm>
          <a:prstGeom prst="rect">
            <a:avLst/>
          </a:prstGeom>
          <a:noFill/>
        </p:spPr>
        <p:txBody>
          <a:bodyPr wrap="none" rtlCol="0">
            <a:spAutoFit/>
          </a:bodyPr>
          <a:lstStyle/>
          <a:p>
            <a:r>
              <a:rPr lang="en-US" altLang="zh-CN" sz="2800" b="1" dirty="0">
                <a:solidFill>
                  <a:schemeClr val="bg1"/>
                </a:solidFill>
                <a:latin typeface="Impact MT Std" pitchFamily="34" charset="0"/>
                <a:ea typeface="方正兰亭黑简体" panose="02000000000000000000" pitchFamily="2" charset="-122"/>
                <a:cs typeface="Arial Unicode MS" panose="020B0604020202020204" pitchFamily="34" charset="-122"/>
              </a:rPr>
              <a:t>01</a:t>
            </a:r>
            <a:endParaRPr lang="zh-CN" altLang="en-US" sz="2800" b="1" dirty="0">
              <a:solidFill>
                <a:schemeClr val="bg1"/>
              </a:solidFill>
              <a:latin typeface="Impact MT Std" pitchFamily="34" charset="0"/>
              <a:ea typeface="方正兰亭黑简体" panose="02000000000000000000" pitchFamily="2" charset="-122"/>
              <a:cs typeface="Arial Unicode MS" panose="020B0604020202020204" pitchFamily="34" charset="-122"/>
            </a:endParaRPr>
          </a:p>
        </p:txBody>
      </p:sp>
      <p:sp>
        <p:nvSpPr>
          <p:cNvPr id="19" name="矩形 18"/>
          <p:cNvSpPr/>
          <p:nvPr/>
        </p:nvSpPr>
        <p:spPr>
          <a:xfrm rot="17113113" flipV="1">
            <a:off x="5797483" y="4126039"/>
            <a:ext cx="1145163" cy="3023854"/>
          </a:xfrm>
          <a:prstGeom prst="rect">
            <a:avLst/>
          </a:prstGeom>
          <a:gradFill>
            <a:gsLst>
              <a:gs pos="0">
                <a:schemeClr val="tx1">
                  <a:alpha val="21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 name="任意多边形 19"/>
          <p:cNvSpPr/>
          <p:nvPr/>
        </p:nvSpPr>
        <p:spPr>
          <a:xfrm flipH="1">
            <a:off x="4760857" y="4659254"/>
            <a:ext cx="5060540" cy="1130052"/>
          </a:xfrm>
          <a:custGeom>
            <a:avLst/>
            <a:gdLst>
              <a:gd name="connsiteX0" fmla="*/ 5061858 w 5061858"/>
              <a:gd name="connsiteY0" fmla="*/ 0 h 1130346"/>
              <a:gd name="connsiteX1" fmla="*/ 565173 w 5061858"/>
              <a:gd name="connsiteY1" fmla="*/ 0 h 1130346"/>
              <a:gd name="connsiteX2" fmla="*/ 562794 w 5061858"/>
              <a:gd name="connsiteY2" fmla="*/ 0 h 1130346"/>
              <a:gd name="connsiteX3" fmla="*/ 562794 w 5061858"/>
              <a:gd name="connsiteY3" fmla="*/ 240 h 1130346"/>
              <a:gd name="connsiteX4" fmla="*/ 451271 w 5061858"/>
              <a:gd name="connsiteY4" fmla="*/ 11482 h 1130346"/>
              <a:gd name="connsiteX5" fmla="*/ 0 w 5061858"/>
              <a:gd name="connsiteY5" fmla="*/ 565173 h 1130346"/>
              <a:gd name="connsiteX6" fmla="*/ 451271 w 5061858"/>
              <a:gd name="connsiteY6" fmla="*/ 1118864 h 1130346"/>
              <a:gd name="connsiteX7" fmla="*/ 562794 w 5061858"/>
              <a:gd name="connsiteY7" fmla="*/ 1130106 h 1130346"/>
              <a:gd name="connsiteX8" fmla="*/ 562794 w 5061858"/>
              <a:gd name="connsiteY8" fmla="*/ 1130345 h 1130346"/>
              <a:gd name="connsiteX9" fmla="*/ 565163 w 5061858"/>
              <a:gd name="connsiteY9" fmla="*/ 1130345 h 1130346"/>
              <a:gd name="connsiteX10" fmla="*/ 565173 w 5061858"/>
              <a:gd name="connsiteY10" fmla="*/ 1130346 h 1130346"/>
              <a:gd name="connsiteX11" fmla="*/ 565183 w 5061858"/>
              <a:gd name="connsiteY11" fmla="*/ 1130345 h 1130346"/>
              <a:gd name="connsiteX12" fmla="*/ 5061858 w 5061858"/>
              <a:gd name="connsiteY12" fmla="*/ 1130345 h 11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1858" h="1130346">
                <a:moveTo>
                  <a:pt x="5061858" y="0"/>
                </a:moveTo>
                <a:lnTo>
                  <a:pt x="565173" y="0"/>
                </a:lnTo>
                <a:lnTo>
                  <a:pt x="562794" y="0"/>
                </a:lnTo>
                <a:lnTo>
                  <a:pt x="562794" y="240"/>
                </a:lnTo>
                <a:lnTo>
                  <a:pt x="451271" y="11482"/>
                </a:lnTo>
                <a:cubicBezTo>
                  <a:pt x="193731" y="64183"/>
                  <a:pt x="0" y="292054"/>
                  <a:pt x="0" y="565173"/>
                </a:cubicBezTo>
                <a:cubicBezTo>
                  <a:pt x="0" y="838292"/>
                  <a:pt x="193731" y="1066163"/>
                  <a:pt x="451271" y="1118864"/>
                </a:cubicBezTo>
                <a:lnTo>
                  <a:pt x="562794" y="1130106"/>
                </a:lnTo>
                <a:lnTo>
                  <a:pt x="562794" y="1130345"/>
                </a:lnTo>
                <a:lnTo>
                  <a:pt x="565163" y="1130345"/>
                </a:lnTo>
                <a:lnTo>
                  <a:pt x="565173" y="1130346"/>
                </a:lnTo>
                <a:lnTo>
                  <a:pt x="565183" y="1130345"/>
                </a:lnTo>
                <a:lnTo>
                  <a:pt x="5061858" y="1130345"/>
                </a:lnTo>
                <a:close/>
              </a:path>
            </a:pathLst>
          </a:custGeom>
          <a:gradFill>
            <a:gsLst>
              <a:gs pos="0">
                <a:srgbClr val="F8F8F8"/>
              </a:gs>
              <a:gs pos="100000">
                <a:srgbClr val="EDEEEF"/>
              </a:gs>
            </a:gsLst>
            <a:lin ang="1800000" scaled="0"/>
          </a:gra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1" name="椭圆 20"/>
          <p:cNvSpPr>
            <a:spLocks noChangeAspect="1"/>
          </p:cNvSpPr>
          <p:nvPr/>
        </p:nvSpPr>
        <p:spPr>
          <a:xfrm>
            <a:off x="8776643" y="4781629"/>
            <a:ext cx="885303" cy="885303"/>
          </a:xfrm>
          <a:prstGeom prst="ellipse">
            <a:avLst/>
          </a:prstGeom>
          <a:solidFill>
            <a:srgbClr val="2F5597"/>
          </a:solidFill>
          <a:ln>
            <a:noFill/>
          </a:ln>
          <a:effectLst>
            <a:innerShdw blurRad="1143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DIN-BoldItalic" pitchFamily="50" charset="0"/>
            </a:endParaRPr>
          </a:p>
        </p:txBody>
      </p:sp>
      <p:sp>
        <p:nvSpPr>
          <p:cNvPr id="22" name="文本框 122"/>
          <p:cNvSpPr txBox="1"/>
          <p:nvPr/>
        </p:nvSpPr>
        <p:spPr>
          <a:xfrm>
            <a:off x="8925814" y="4953650"/>
            <a:ext cx="585265" cy="522956"/>
          </a:xfrm>
          <a:prstGeom prst="rect">
            <a:avLst/>
          </a:prstGeom>
          <a:noFill/>
        </p:spPr>
        <p:txBody>
          <a:bodyPr wrap="none" rtlCol="0">
            <a:spAutoFit/>
          </a:bodyPr>
          <a:lstStyle/>
          <a:p>
            <a:r>
              <a:rPr lang="en-US" altLang="zh-CN" sz="2800" b="1" dirty="0">
                <a:solidFill>
                  <a:schemeClr val="bg1"/>
                </a:solidFill>
                <a:latin typeface="Impact MT Std" pitchFamily="34" charset="0"/>
                <a:ea typeface="方正兰亭黑简体" panose="02000000000000000000" pitchFamily="2" charset="-122"/>
                <a:cs typeface="Arial Unicode MS" panose="020B0604020202020204" pitchFamily="34" charset="-122"/>
              </a:rPr>
              <a:t>03</a:t>
            </a:r>
            <a:endParaRPr lang="zh-CN" altLang="en-US" sz="2800" b="1" dirty="0">
              <a:solidFill>
                <a:schemeClr val="bg1"/>
              </a:solidFill>
              <a:latin typeface="Impact MT Std" pitchFamily="34" charset="0"/>
              <a:ea typeface="方正兰亭黑简体" panose="02000000000000000000" pitchFamily="2" charset="-122"/>
              <a:cs typeface="Arial Unicode MS" panose="020B0604020202020204" pitchFamily="34" charset="-122"/>
            </a:endParaRPr>
          </a:p>
        </p:txBody>
      </p:sp>
      <p:grpSp>
        <p:nvGrpSpPr>
          <p:cNvPr id="23" name="组合 22"/>
          <p:cNvGrpSpPr/>
          <p:nvPr/>
        </p:nvGrpSpPr>
        <p:grpSpPr>
          <a:xfrm>
            <a:off x="9356133" y="3939362"/>
            <a:ext cx="384975" cy="317669"/>
            <a:chOff x="2778125" y="844550"/>
            <a:chExt cx="971550" cy="801688"/>
          </a:xfrm>
          <a:solidFill>
            <a:srgbClr val="2F5597"/>
          </a:solidFill>
        </p:grpSpPr>
        <p:sp>
          <p:nvSpPr>
            <p:cNvPr id="24" name="Freeform 32"/>
            <p:cNvSpPr/>
            <p:nvPr/>
          </p:nvSpPr>
          <p:spPr bwMode="auto">
            <a:xfrm>
              <a:off x="3081338" y="1498600"/>
              <a:ext cx="365125" cy="147638"/>
            </a:xfrm>
            <a:custGeom>
              <a:avLst/>
              <a:gdLst>
                <a:gd name="T0" fmla="*/ 88 w 96"/>
                <a:gd name="T1" fmla="*/ 23 h 39"/>
                <a:gd name="T2" fmla="*/ 56 w 96"/>
                <a:gd name="T3" fmla="*/ 23 h 39"/>
                <a:gd name="T4" fmla="*/ 56 w 96"/>
                <a:gd name="T5" fmla="*/ 8 h 39"/>
                <a:gd name="T6" fmla="*/ 48 w 96"/>
                <a:gd name="T7" fmla="*/ 0 h 39"/>
                <a:gd name="T8" fmla="*/ 40 w 96"/>
                <a:gd name="T9" fmla="*/ 8 h 39"/>
                <a:gd name="T10" fmla="*/ 40 w 96"/>
                <a:gd name="T11" fmla="*/ 23 h 39"/>
                <a:gd name="T12" fmla="*/ 8 w 96"/>
                <a:gd name="T13" fmla="*/ 23 h 39"/>
                <a:gd name="T14" fmla="*/ 0 w 96"/>
                <a:gd name="T15" fmla="*/ 31 h 39"/>
                <a:gd name="T16" fmla="*/ 8 w 96"/>
                <a:gd name="T17" fmla="*/ 39 h 39"/>
                <a:gd name="T18" fmla="*/ 88 w 96"/>
                <a:gd name="T19" fmla="*/ 39 h 39"/>
                <a:gd name="T20" fmla="*/ 96 w 96"/>
                <a:gd name="T21" fmla="*/ 31 h 39"/>
                <a:gd name="T22" fmla="*/ 88 w 96"/>
                <a:gd name="T23"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39">
                  <a:moveTo>
                    <a:pt x="88" y="23"/>
                  </a:moveTo>
                  <a:cubicBezTo>
                    <a:pt x="56" y="23"/>
                    <a:pt x="56" y="23"/>
                    <a:pt x="56" y="23"/>
                  </a:cubicBezTo>
                  <a:cubicBezTo>
                    <a:pt x="56" y="8"/>
                    <a:pt x="56" y="8"/>
                    <a:pt x="56" y="8"/>
                  </a:cubicBezTo>
                  <a:cubicBezTo>
                    <a:pt x="56" y="4"/>
                    <a:pt x="53" y="0"/>
                    <a:pt x="48" y="0"/>
                  </a:cubicBezTo>
                  <a:cubicBezTo>
                    <a:pt x="44" y="0"/>
                    <a:pt x="40" y="4"/>
                    <a:pt x="40" y="8"/>
                  </a:cubicBezTo>
                  <a:cubicBezTo>
                    <a:pt x="40" y="23"/>
                    <a:pt x="40" y="23"/>
                    <a:pt x="40" y="23"/>
                  </a:cubicBezTo>
                  <a:cubicBezTo>
                    <a:pt x="8" y="23"/>
                    <a:pt x="8" y="23"/>
                    <a:pt x="8" y="23"/>
                  </a:cubicBezTo>
                  <a:cubicBezTo>
                    <a:pt x="3" y="23"/>
                    <a:pt x="0" y="26"/>
                    <a:pt x="0" y="31"/>
                  </a:cubicBezTo>
                  <a:cubicBezTo>
                    <a:pt x="0" y="35"/>
                    <a:pt x="3" y="39"/>
                    <a:pt x="8" y="39"/>
                  </a:cubicBezTo>
                  <a:cubicBezTo>
                    <a:pt x="88" y="39"/>
                    <a:pt x="88" y="39"/>
                    <a:pt x="88" y="39"/>
                  </a:cubicBezTo>
                  <a:cubicBezTo>
                    <a:pt x="93" y="39"/>
                    <a:pt x="96" y="35"/>
                    <a:pt x="96" y="31"/>
                  </a:cubicBezTo>
                  <a:cubicBezTo>
                    <a:pt x="96" y="26"/>
                    <a:pt x="93" y="23"/>
                    <a:pt x="88" y="23"/>
                  </a:cubicBezTo>
                  <a:close/>
                </a:path>
              </a:pathLst>
            </a:custGeom>
            <a:grpFill/>
            <a:ln>
              <a:noFill/>
            </a:ln>
          </p:spPr>
          <p:txBody>
            <a:bodyPr vert="horz" wrap="square" lIns="91416" tIns="45708" rIns="91416" bIns="45708" numCol="1" anchor="t" anchorCtr="0" compatLnSpc="1"/>
            <a:lstStyle/>
            <a:p>
              <a:endParaRPr lang="zh-CN" altLang="en-US" sz="1800"/>
            </a:p>
          </p:txBody>
        </p:sp>
        <p:sp>
          <p:nvSpPr>
            <p:cNvPr id="25" name="Freeform 33"/>
            <p:cNvSpPr>
              <a:spLocks noEditPoints="1"/>
            </p:cNvSpPr>
            <p:nvPr/>
          </p:nvSpPr>
          <p:spPr bwMode="auto">
            <a:xfrm>
              <a:off x="2778125" y="844550"/>
              <a:ext cx="971550" cy="615950"/>
            </a:xfrm>
            <a:custGeom>
              <a:avLst/>
              <a:gdLst>
                <a:gd name="T0" fmla="*/ 240 w 256"/>
                <a:gd name="T1" fmla="*/ 0 h 162"/>
                <a:gd name="T2" fmla="*/ 16 w 256"/>
                <a:gd name="T3" fmla="*/ 0 h 162"/>
                <a:gd name="T4" fmla="*/ 0 w 256"/>
                <a:gd name="T5" fmla="*/ 16 h 162"/>
                <a:gd name="T6" fmla="*/ 0 w 256"/>
                <a:gd name="T7" fmla="*/ 146 h 162"/>
                <a:gd name="T8" fmla="*/ 16 w 256"/>
                <a:gd name="T9" fmla="*/ 162 h 162"/>
                <a:gd name="T10" fmla="*/ 240 w 256"/>
                <a:gd name="T11" fmla="*/ 162 h 162"/>
                <a:gd name="T12" fmla="*/ 256 w 256"/>
                <a:gd name="T13" fmla="*/ 146 h 162"/>
                <a:gd name="T14" fmla="*/ 256 w 256"/>
                <a:gd name="T15" fmla="*/ 16 h 162"/>
                <a:gd name="T16" fmla="*/ 240 w 256"/>
                <a:gd name="T17" fmla="*/ 0 h 162"/>
                <a:gd name="T18" fmla="*/ 16 w 256"/>
                <a:gd name="T19" fmla="*/ 146 h 162"/>
                <a:gd name="T20" fmla="*/ 16 w 256"/>
                <a:gd name="T21" fmla="*/ 134 h 162"/>
                <a:gd name="T22" fmla="*/ 169 w 256"/>
                <a:gd name="T23" fmla="*/ 134 h 162"/>
                <a:gd name="T24" fmla="*/ 175 w 256"/>
                <a:gd name="T25" fmla="*/ 129 h 162"/>
                <a:gd name="T26" fmla="*/ 169 w 256"/>
                <a:gd name="T27" fmla="*/ 123 h 162"/>
                <a:gd name="T28" fmla="*/ 16 w 256"/>
                <a:gd name="T29" fmla="*/ 123 h 162"/>
                <a:gd name="T30" fmla="*/ 16 w 256"/>
                <a:gd name="T31" fmla="*/ 16 h 162"/>
                <a:gd name="T32" fmla="*/ 240 w 256"/>
                <a:gd name="T33" fmla="*/ 16 h 162"/>
                <a:gd name="T34" fmla="*/ 240 w 256"/>
                <a:gd name="T35" fmla="*/ 123 h 162"/>
                <a:gd name="T36" fmla="*/ 202 w 256"/>
                <a:gd name="T37" fmla="*/ 123 h 162"/>
                <a:gd name="T38" fmla="*/ 197 w 256"/>
                <a:gd name="T39" fmla="*/ 129 h 162"/>
                <a:gd name="T40" fmla="*/ 202 w 256"/>
                <a:gd name="T41" fmla="*/ 134 h 162"/>
                <a:gd name="T42" fmla="*/ 240 w 256"/>
                <a:gd name="T43" fmla="*/ 134 h 162"/>
                <a:gd name="T44" fmla="*/ 240 w 256"/>
                <a:gd name="T45" fmla="*/ 146 h 162"/>
                <a:gd name="T46" fmla="*/ 16 w 256"/>
                <a:gd name="T47"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62">
                  <a:moveTo>
                    <a:pt x="240" y="0"/>
                  </a:moveTo>
                  <a:cubicBezTo>
                    <a:pt x="16" y="0"/>
                    <a:pt x="16" y="0"/>
                    <a:pt x="16" y="0"/>
                  </a:cubicBezTo>
                  <a:cubicBezTo>
                    <a:pt x="7" y="0"/>
                    <a:pt x="0" y="7"/>
                    <a:pt x="0" y="16"/>
                  </a:cubicBezTo>
                  <a:cubicBezTo>
                    <a:pt x="0" y="146"/>
                    <a:pt x="0" y="146"/>
                    <a:pt x="0" y="146"/>
                  </a:cubicBezTo>
                  <a:cubicBezTo>
                    <a:pt x="0" y="154"/>
                    <a:pt x="7" y="162"/>
                    <a:pt x="16" y="162"/>
                  </a:cubicBezTo>
                  <a:cubicBezTo>
                    <a:pt x="240" y="162"/>
                    <a:pt x="240" y="162"/>
                    <a:pt x="240" y="162"/>
                  </a:cubicBezTo>
                  <a:cubicBezTo>
                    <a:pt x="249" y="162"/>
                    <a:pt x="256" y="154"/>
                    <a:pt x="256" y="146"/>
                  </a:cubicBezTo>
                  <a:cubicBezTo>
                    <a:pt x="256" y="16"/>
                    <a:pt x="256" y="16"/>
                    <a:pt x="256" y="16"/>
                  </a:cubicBezTo>
                  <a:cubicBezTo>
                    <a:pt x="256" y="7"/>
                    <a:pt x="249" y="0"/>
                    <a:pt x="240" y="0"/>
                  </a:cubicBezTo>
                  <a:close/>
                  <a:moveTo>
                    <a:pt x="16" y="146"/>
                  </a:moveTo>
                  <a:cubicBezTo>
                    <a:pt x="16" y="134"/>
                    <a:pt x="16" y="134"/>
                    <a:pt x="16" y="134"/>
                  </a:cubicBezTo>
                  <a:cubicBezTo>
                    <a:pt x="169" y="134"/>
                    <a:pt x="169" y="134"/>
                    <a:pt x="169" y="134"/>
                  </a:cubicBezTo>
                  <a:cubicBezTo>
                    <a:pt x="172" y="134"/>
                    <a:pt x="175" y="132"/>
                    <a:pt x="175" y="129"/>
                  </a:cubicBezTo>
                  <a:cubicBezTo>
                    <a:pt x="175" y="126"/>
                    <a:pt x="172" y="123"/>
                    <a:pt x="169" y="123"/>
                  </a:cubicBezTo>
                  <a:cubicBezTo>
                    <a:pt x="16" y="123"/>
                    <a:pt x="16" y="123"/>
                    <a:pt x="16" y="123"/>
                  </a:cubicBezTo>
                  <a:cubicBezTo>
                    <a:pt x="16" y="16"/>
                    <a:pt x="16" y="16"/>
                    <a:pt x="16" y="16"/>
                  </a:cubicBezTo>
                  <a:cubicBezTo>
                    <a:pt x="240" y="16"/>
                    <a:pt x="240" y="16"/>
                    <a:pt x="240" y="16"/>
                  </a:cubicBezTo>
                  <a:cubicBezTo>
                    <a:pt x="240" y="123"/>
                    <a:pt x="240" y="123"/>
                    <a:pt x="240" y="123"/>
                  </a:cubicBezTo>
                  <a:cubicBezTo>
                    <a:pt x="202" y="123"/>
                    <a:pt x="202" y="123"/>
                    <a:pt x="202" y="123"/>
                  </a:cubicBezTo>
                  <a:cubicBezTo>
                    <a:pt x="199" y="123"/>
                    <a:pt x="197" y="126"/>
                    <a:pt x="197" y="129"/>
                  </a:cubicBezTo>
                  <a:cubicBezTo>
                    <a:pt x="197" y="132"/>
                    <a:pt x="199" y="134"/>
                    <a:pt x="202" y="134"/>
                  </a:cubicBezTo>
                  <a:cubicBezTo>
                    <a:pt x="240" y="134"/>
                    <a:pt x="240" y="134"/>
                    <a:pt x="240" y="134"/>
                  </a:cubicBezTo>
                  <a:cubicBezTo>
                    <a:pt x="240" y="146"/>
                    <a:pt x="240" y="146"/>
                    <a:pt x="240" y="146"/>
                  </a:cubicBezTo>
                  <a:lnTo>
                    <a:pt x="16" y="146"/>
                  </a:lnTo>
                  <a:close/>
                </a:path>
              </a:pathLst>
            </a:custGeom>
            <a:grpFill/>
            <a:ln>
              <a:noFill/>
            </a:ln>
          </p:spPr>
          <p:txBody>
            <a:bodyPr vert="horz" wrap="square" lIns="91416" tIns="45708" rIns="91416" bIns="45708" numCol="1" anchor="t" anchorCtr="0" compatLnSpc="1"/>
            <a:lstStyle/>
            <a:p>
              <a:endParaRPr lang="zh-CN" altLang="en-US" sz="1800"/>
            </a:p>
          </p:txBody>
        </p:sp>
      </p:grpSp>
      <p:grpSp>
        <p:nvGrpSpPr>
          <p:cNvPr id="27" name="组合 26"/>
          <p:cNvGrpSpPr/>
          <p:nvPr/>
        </p:nvGrpSpPr>
        <p:grpSpPr>
          <a:xfrm>
            <a:off x="5059420" y="5003465"/>
            <a:ext cx="371634" cy="441631"/>
            <a:chOff x="3386138" y="1465263"/>
            <a:chExt cx="817563" cy="971551"/>
          </a:xfrm>
          <a:solidFill>
            <a:srgbClr val="2F5597"/>
          </a:solidFill>
        </p:grpSpPr>
        <p:sp>
          <p:nvSpPr>
            <p:cNvPr id="28" name="Freeform 94"/>
            <p:cNvSpPr>
              <a:spLocks noEditPoints="1"/>
            </p:cNvSpPr>
            <p:nvPr/>
          </p:nvSpPr>
          <p:spPr bwMode="auto">
            <a:xfrm>
              <a:off x="3560763" y="1465263"/>
              <a:ext cx="468313" cy="466725"/>
            </a:xfrm>
            <a:custGeom>
              <a:avLst/>
              <a:gdLst>
                <a:gd name="T0" fmla="*/ 62 w 123"/>
                <a:gd name="T1" fmla="*/ 123 h 123"/>
                <a:gd name="T2" fmla="*/ 123 w 123"/>
                <a:gd name="T3" fmla="*/ 62 h 123"/>
                <a:gd name="T4" fmla="*/ 62 w 123"/>
                <a:gd name="T5" fmla="*/ 0 h 123"/>
                <a:gd name="T6" fmla="*/ 0 w 123"/>
                <a:gd name="T7" fmla="*/ 62 h 123"/>
                <a:gd name="T8" fmla="*/ 62 w 123"/>
                <a:gd name="T9" fmla="*/ 123 h 123"/>
                <a:gd name="T10" fmla="*/ 62 w 123"/>
                <a:gd name="T11" fmla="*/ 16 h 123"/>
                <a:gd name="T12" fmla="*/ 107 w 123"/>
                <a:gd name="T13" fmla="*/ 62 h 123"/>
                <a:gd name="T14" fmla="*/ 62 w 123"/>
                <a:gd name="T15" fmla="*/ 107 h 123"/>
                <a:gd name="T16" fmla="*/ 16 w 123"/>
                <a:gd name="T17" fmla="*/ 62 h 123"/>
                <a:gd name="T18" fmla="*/ 62 w 123"/>
                <a:gd name="T19" fmla="*/ 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123"/>
                  </a:moveTo>
                  <a:cubicBezTo>
                    <a:pt x="96" y="123"/>
                    <a:pt x="123" y="96"/>
                    <a:pt x="123" y="62"/>
                  </a:cubicBezTo>
                  <a:cubicBezTo>
                    <a:pt x="123" y="28"/>
                    <a:pt x="96" y="0"/>
                    <a:pt x="62" y="0"/>
                  </a:cubicBezTo>
                  <a:cubicBezTo>
                    <a:pt x="28" y="0"/>
                    <a:pt x="0" y="28"/>
                    <a:pt x="0" y="62"/>
                  </a:cubicBezTo>
                  <a:cubicBezTo>
                    <a:pt x="0" y="96"/>
                    <a:pt x="28" y="123"/>
                    <a:pt x="62" y="123"/>
                  </a:cubicBezTo>
                  <a:close/>
                  <a:moveTo>
                    <a:pt x="62" y="16"/>
                  </a:moveTo>
                  <a:cubicBezTo>
                    <a:pt x="87" y="16"/>
                    <a:pt x="107" y="37"/>
                    <a:pt x="107" y="62"/>
                  </a:cubicBezTo>
                  <a:cubicBezTo>
                    <a:pt x="107" y="87"/>
                    <a:pt x="87" y="107"/>
                    <a:pt x="62" y="107"/>
                  </a:cubicBezTo>
                  <a:cubicBezTo>
                    <a:pt x="37" y="107"/>
                    <a:pt x="16" y="87"/>
                    <a:pt x="16" y="62"/>
                  </a:cubicBezTo>
                  <a:cubicBezTo>
                    <a:pt x="16" y="37"/>
                    <a:pt x="37" y="16"/>
                    <a:pt x="62" y="16"/>
                  </a:cubicBezTo>
                  <a:close/>
                </a:path>
              </a:pathLst>
            </a:custGeom>
            <a:grpFill/>
            <a:ln>
              <a:noFill/>
            </a:ln>
          </p:spPr>
          <p:txBody>
            <a:bodyPr vert="horz" wrap="square" lIns="91416" tIns="45708" rIns="91416" bIns="45708" numCol="1" anchor="t" anchorCtr="0" compatLnSpc="1"/>
            <a:lstStyle/>
            <a:p>
              <a:endParaRPr lang="zh-CN" altLang="en-US" sz="1800"/>
            </a:p>
          </p:txBody>
        </p:sp>
        <p:sp>
          <p:nvSpPr>
            <p:cNvPr id="29" name="Freeform 95"/>
            <p:cNvSpPr>
              <a:spLocks noEditPoints="1"/>
            </p:cNvSpPr>
            <p:nvPr/>
          </p:nvSpPr>
          <p:spPr bwMode="auto">
            <a:xfrm>
              <a:off x="3386138" y="1958976"/>
              <a:ext cx="817563" cy="477838"/>
            </a:xfrm>
            <a:custGeom>
              <a:avLst/>
              <a:gdLst>
                <a:gd name="T0" fmla="*/ 214 w 215"/>
                <a:gd name="T1" fmla="*/ 57 h 126"/>
                <a:gd name="T2" fmla="*/ 144 w 215"/>
                <a:gd name="T3" fmla="*/ 1 h 126"/>
                <a:gd name="T4" fmla="*/ 135 w 215"/>
                <a:gd name="T5" fmla="*/ 6 h 126"/>
                <a:gd name="T6" fmla="*/ 108 w 215"/>
                <a:gd name="T7" fmla="*/ 37 h 126"/>
                <a:gd name="T8" fmla="*/ 81 w 215"/>
                <a:gd name="T9" fmla="*/ 6 h 126"/>
                <a:gd name="T10" fmla="*/ 71 w 215"/>
                <a:gd name="T11" fmla="*/ 1 h 126"/>
                <a:gd name="T12" fmla="*/ 2 w 215"/>
                <a:gd name="T13" fmla="*/ 57 h 126"/>
                <a:gd name="T14" fmla="*/ 2 w 215"/>
                <a:gd name="T15" fmla="*/ 65 h 126"/>
                <a:gd name="T16" fmla="*/ 108 w 215"/>
                <a:gd name="T17" fmla="*/ 126 h 126"/>
                <a:gd name="T18" fmla="*/ 214 w 215"/>
                <a:gd name="T19" fmla="*/ 65 h 126"/>
                <a:gd name="T20" fmla="*/ 214 w 215"/>
                <a:gd name="T21" fmla="*/ 57 h 126"/>
                <a:gd name="T22" fmla="*/ 146 w 215"/>
                <a:gd name="T23" fmla="*/ 19 h 126"/>
                <a:gd name="T24" fmla="*/ 159 w 215"/>
                <a:gd name="T25" fmla="*/ 25 h 126"/>
                <a:gd name="T26" fmla="*/ 131 w 215"/>
                <a:gd name="T27" fmla="*/ 60 h 126"/>
                <a:gd name="T28" fmla="*/ 127 w 215"/>
                <a:gd name="T29" fmla="*/ 56 h 126"/>
                <a:gd name="T30" fmla="*/ 118 w 215"/>
                <a:gd name="T31" fmla="*/ 49 h 126"/>
                <a:gd name="T32" fmla="*/ 146 w 215"/>
                <a:gd name="T33" fmla="*/ 19 h 126"/>
                <a:gd name="T34" fmla="*/ 97 w 215"/>
                <a:gd name="T35" fmla="*/ 49 h 126"/>
                <a:gd name="T36" fmla="*/ 88 w 215"/>
                <a:gd name="T37" fmla="*/ 56 h 126"/>
                <a:gd name="T38" fmla="*/ 84 w 215"/>
                <a:gd name="T39" fmla="*/ 60 h 126"/>
                <a:gd name="T40" fmla="*/ 57 w 215"/>
                <a:gd name="T41" fmla="*/ 25 h 126"/>
                <a:gd name="T42" fmla="*/ 70 w 215"/>
                <a:gd name="T43" fmla="*/ 19 h 126"/>
                <a:gd name="T44" fmla="*/ 97 w 215"/>
                <a:gd name="T45" fmla="*/ 49 h 126"/>
                <a:gd name="T46" fmla="*/ 113 w 215"/>
                <a:gd name="T47" fmla="*/ 110 h 126"/>
                <a:gd name="T48" fmla="*/ 113 w 215"/>
                <a:gd name="T49" fmla="*/ 74 h 126"/>
                <a:gd name="T50" fmla="*/ 108 w 215"/>
                <a:gd name="T51" fmla="*/ 69 h 126"/>
                <a:gd name="T52" fmla="*/ 102 w 215"/>
                <a:gd name="T53" fmla="*/ 74 h 126"/>
                <a:gd name="T54" fmla="*/ 102 w 215"/>
                <a:gd name="T55" fmla="*/ 110 h 126"/>
                <a:gd name="T56" fmla="*/ 18 w 215"/>
                <a:gd name="T57" fmla="*/ 61 h 126"/>
                <a:gd name="T58" fmla="*/ 48 w 215"/>
                <a:gd name="T59" fmla="*/ 30 h 126"/>
                <a:gd name="T60" fmla="*/ 81 w 215"/>
                <a:gd name="T61" fmla="*/ 71 h 126"/>
                <a:gd name="T62" fmla="*/ 87 w 215"/>
                <a:gd name="T63" fmla="*/ 71 h 126"/>
                <a:gd name="T64" fmla="*/ 95 w 215"/>
                <a:gd name="T65" fmla="*/ 64 h 126"/>
                <a:gd name="T66" fmla="*/ 108 w 215"/>
                <a:gd name="T67" fmla="*/ 54 h 126"/>
                <a:gd name="T68" fmla="*/ 120 w 215"/>
                <a:gd name="T69" fmla="*/ 64 h 126"/>
                <a:gd name="T70" fmla="*/ 128 w 215"/>
                <a:gd name="T71" fmla="*/ 71 h 126"/>
                <a:gd name="T72" fmla="*/ 131 w 215"/>
                <a:gd name="T73" fmla="*/ 72 h 126"/>
                <a:gd name="T74" fmla="*/ 135 w 215"/>
                <a:gd name="T75" fmla="*/ 71 h 126"/>
                <a:gd name="T76" fmla="*/ 168 w 215"/>
                <a:gd name="T77" fmla="*/ 30 h 126"/>
                <a:gd name="T78" fmla="*/ 197 w 215"/>
                <a:gd name="T79" fmla="*/ 61 h 126"/>
                <a:gd name="T80" fmla="*/ 113 w 215"/>
                <a:gd name="T81"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5" h="126">
                  <a:moveTo>
                    <a:pt x="214" y="57"/>
                  </a:moveTo>
                  <a:cubicBezTo>
                    <a:pt x="198" y="30"/>
                    <a:pt x="174" y="11"/>
                    <a:pt x="144" y="1"/>
                  </a:cubicBezTo>
                  <a:cubicBezTo>
                    <a:pt x="141" y="0"/>
                    <a:pt x="137" y="2"/>
                    <a:pt x="135" y="6"/>
                  </a:cubicBezTo>
                  <a:cubicBezTo>
                    <a:pt x="129" y="18"/>
                    <a:pt x="119" y="29"/>
                    <a:pt x="108" y="37"/>
                  </a:cubicBezTo>
                  <a:cubicBezTo>
                    <a:pt x="96" y="29"/>
                    <a:pt x="87" y="18"/>
                    <a:pt x="81" y="6"/>
                  </a:cubicBezTo>
                  <a:cubicBezTo>
                    <a:pt x="79" y="2"/>
                    <a:pt x="75" y="0"/>
                    <a:pt x="71" y="1"/>
                  </a:cubicBezTo>
                  <a:cubicBezTo>
                    <a:pt x="42" y="11"/>
                    <a:pt x="17" y="30"/>
                    <a:pt x="2" y="57"/>
                  </a:cubicBezTo>
                  <a:cubicBezTo>
                    <a:pt x="0" y="59"/>
                    <a:pt x="0" y="62"/>
                    <a:pt x="2" y="65"/>
                  </a:cubicBezTo>
                  <a:cubicBezTo>
                    <a:pt x="24" y="103"/>
                    <a:pt x="64" y="126"/>
                    <a:pt x="108" y="126"/>
                  </a:cubicBezTo>
                  <a:cubicBezTo>
                    <a:pt x="151" y="126"/>
                    <a:pt x="192" y="103"/>
                    <a:pt x="214" y="65"/>
                  </a:cubicBezTo>
                  <a:cubicBezTo>
                    <a:pt x="215" y="62"/>
                    <a:pt x="215" y="59"/>
                    <a:pt x="214" y="57"/>
                  </a:cubicBezTo>
                  <a:close/>
                  <a:moveTo>
                    <a:pt x="146" y="19"/>
                  </a:moveTo>
                  <a:cubicBezTo>
                    <a:pt x="150" y="21"/>
                    <a:pt x="155" y="23"/>
                    <a:pt x="159" y="25"/>
                  </a:cubicBezTo>
                  <a:cubicBezTo>
                    <a:pt x="152" y="36"/>
                    <a:pt x="143" y="50"/>
                    <a:pt x="131" y="60"/>
                  </a:cubicBezTo>
                  <a:cubicBezTo>
                    <a:pt x="130" y="59"/>
                    <a:pt x="129" y="58"/>
                    <a:pt x="127" y="56"/>
                  </a:cubicBezTo>
                  <a:cubicBezTo>
                    <a:pt x="124" y="54"/>
                    <a:pt x="121" y="51"/>
                    <a:pt x="118" y="49"/>
                  </a:cubicBezTo>
                  <a:cubicBezTo>
                    <a:pt x="130" y="41"/>
                    <a:pt x="139" y="31"/>
                    <a:pt x="146" y="19"/>
                  </a:cubicBezTo>
                  <a:close/>
                  <a:moveTo>
                    <a:pt x="97" y="49"/>
                  </a:moveTo>
                  <a:cubicBezTo>
                    <a:pt x="94" y="51"/>
                    <a:pt x="91" y="54"/>
                    <a:pt x="88" y="56"/>
                  </a:cubicBezTo>
                  <a:cubicBezTo>
                    <a:pt x="87" y="58"/>
                    <a:pt x="85" y="59"/>
                    <a:pt x="84" y="60"/>
                  </a:cubicBezTo>
                  <a:cubicBezTo>
                    <a:pt x="72" y="50"/>
                    <a:pt x="63" y="36"/>
                    <a:pt x="57" y="25"/>
                  </a:cubicBezTo>
                  <a:cubicBezTo>
                    <a:pt x="61" y="23"/>
                    <a:pt x="65" y="21"/>
                    <a:pt x="70" y="19"/>
                  </a:cubicBezTo>
                  <a:cubicBezTo>
                    <a:pt x="76" y="31"/>
                    <a:pt x="86" y="41"/>
                    <a:pt x="97" y="49"/>
                  </a:cubicBezTo>
                  <a:close/>
                  <a:moveTo>
                    <a:pt x="113" y="110"/>
                  </a:moveTo>
                  <a:cubicBezTo>
                    <a:pt x="113" y="74"/>
                    <a:pt x="113" y="74"/>
                    <a:pt x="113" y="74"/>
                  </a:cubicBezTo>
                  <a:cubicBezTo>
                    <a:pt x="113" y="72"/>
                    <a:pt x="111" y="69"/>
                    <a:pt x="108" y="69"/>
                  </a:cubicBezTo>
                  <a:cubicBezTo>
                    <a:pt x="105" y="69"/>
                    <a:pt x="102" y="72"/>
                    <a:pt x="102" y="74"/>
                  </a:cubicBezTo>
                  <a:cubicBezTo>
                    <a:pt x="102" y="110"/>
                    <a:pt x="102" y="110"/>
                    <a:pt x="102" y="110"/>
                  </a:cubicBezTo>
                  <a:cubicBezTo>
                    <a:pt x="68" y="108"/>
                    <a:pt x="37" y="90"/>
                    <a:pt x="18" y="61"/>
                  </a:cubicBezTo>
                  <a:cubicBezTo>
                    <a:pt x="26" y="49"/>
                    <a:pt x="36" y="38"/>
                    <a:pt x="48" y="30"/>
                  </a:cubicBezTo>
                  <a:cubicBezTo>
                    <a:pt x="55" y="44"/>
                    <a:pt x="66" y="59"/>
                    <a:pt x="81" y="71"/>
                  </a:cubicBezTo>
                  <a:cubicBezTo>
                    <a:pt x="83" y="73"/>
                    <a:pt x="85" y="73"/>
                    <a:pt x="87" y="71"/>
                  </a:cubicBezTo>
                  <a:cubicBezTo>
                    <a:pt x="90" y="69"/>
                    <a:pt x="93" y="67"/>
                    <a:pt x="95" y="64"/>
                  </a:cubicBezTo>
                  <a:cubicBezTo>
                    <a:pt x="99" y="61"/>
                    <a:pt x="104" y="57"/>
                    <a:pt x="108" y="54"/>
                  </a:cubicBezTo>
                  <a:cubicBezTo>
                    <a:pt x="112" y="57"/>
                    <a:pt x="116" y="61"/>
                    <a:pt x="120" y="64"/>
                  </a:cubicBezTo>
                  <a:cubicBezTo>
                    <a:pt x="123" y="67"/>
                    <a:pt x="125" y="69"/>
                    <a:pt x="128" y="71"/>
                  </a:cubicBezTo>
                  <a:cubicBezTo>
                    <a:pt x="129" y="72"/>
                    <a:pt x="130" y="72"/>
                    <a:pt x="131" y="72"/>
                  </a:cubicBezTo>
                  <a:cubicBezTo>
                    <a:pt x="133" y="72"/>
                    <a:pt x="134" y="72"/>
                    <a:pt x="135" y="71"/>
                  </a:cubicBezTo>
                  <a:cubicBezTo>
                    <a:pt x="149" y="59"/>
                    <a:pt x="160" y="44"/>
                    <a:pt x="168" y="30"/>
                  </a:cubicBezTo>
                  <a:cubicBezTo>
                    <a:pt x="180" y="38"/>
                    <a:pt x="190" y="49"/>
                    <a:pt x="197" y="61"/>
                  </a:cubicBezTo>
                  <a:cubicBezTo>
                    <a:pt x="179" y="90"/>
                    <a:pt x="147" y="108"/>
                    <a:pt x="113" y="110"/>
                  </a:cubicBezTo>
                  <a:close/>
                </a:path>
              </a:pathLst>
            </a:custGeom>
            <a:grpFill/>
            <a:ln>
              <a:noFill/>
            </a:ln>
          </p:spPr>
          <p:txBody>
            <a:bodyPr vert="horz" wrap="square" lIns="91416" tIns="45708" rIns="91416" bIns="45708" numCol="1" anchor="t" anchorCtr="0" compatLnSpc="1"/>
            <a:lstStyle/>
            <a:p>
              <a:endParaRPr lang="zh-CN" altLang="en-US" sz="1800"/>
            </a:p>
          </p:txBody>
        </p:sp>
      </p:grpSp>
      <p:sp>
        <p:nvSpPr>
          <p:cNvPr id="30" name="矩形 29"/>
          <p:cNvSpPr/>
          <p:nvPr/>
        </p:nvSpPr>
        <p:spPr>
          <a:xfrm>
            <a:off x="6150610" y="3435350"/>
            <a:ext cx="3205480" cy="1050290"/>
          </a:xfrm>
          <a:prstGeom prst="rect">
            <a:avLst/>
          </a:prstGeom>
          <a:noFill/>
        </p:spPr>
        <p:txBody>
          <a:bodyPr wrap="square">
            <a:spAutoFit/>
          </a:bodyPr>
          <a:lstStyle/>
          <a:p>
            <a:pPr algn="just">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ERNIE 通过对训练数据中的词法结构，语法结构，语义信息进行统一建模，极大地增强了通用语义表示能力，在多项任务中均取得了大幅度超越BERT的效果</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2" name="矩形 31"/>
          <p:cNvSpPr/>
          <p:nvPr/>
        </p:nvSpPr>
        <p:spPr>
          <a:xfrm>
            <a:off x="5740744" y="2476473"/>
            <a:ext cx="2697390" cy="570865"/>
          </a:xfrm>
          <a:prstGeom prst="rect">
            <a:avLst/>
          </a:prstGeom>
          <a:noFill/>
        </p:spPr>
        <p:txBody>
          <a:bodyPr wrap="square">
            <a:spAutoFit/>
          </a:bodyPr>
          <a:lstStyle/>
          <a:p>
            <a:pPr algn="just">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百度提出的一种</a:t>
            </a:r>
            <a:r>
              <a:rPr lang="en-US" altLang="zh-CN" sz="1200" dirty="0">
                <a:solidFill>
                  <a:schemeClr val="bg1">
                    <a:lumMod val="50000"/>
                  </a:schemeClr>
                </a:solidFill>
                <a:latin typeface="微软雅黑" panose="020B0503020204020204" charset="-122"/>
                <a:ea typeface="微软雅黑" panose="020B0503020204020204" charset="-122"/>
              </a:rPr>
              <a:t>NLP</a:t>
            </a:r>
            <a:r>
              <a:rPr lang="zh-CN" altLang="en-US" sz="1200" dirty="0">
                <a:solidFill>
                  <a:schemeClr val="bg1">
                    <a:lumMod val="50000"/>
                  </a:schemeClr>
                </a:solidFill>
                <a:latin typeface="微软雅黑" panose="020B0503020204020204" charset="-122"/>
                <a:ea typeface="微软雅黑" panose="020B0503020204020204" charset="-122"/>
              </a:rPr>
              <a:t>预训练模型，声称全面超越</a:t>
            </a:r>
            <a:r>
              <a:rPr lang="en-US" altLang="zh-CN" sz="1200" dirty="0">
                <a:solidFill>
                  <a:schemeClr val="bg1">
                    <a:lumMod val="50000"/>
                  </a:schemeClr>
                </a:solidFill>
                <a:latin typeface="微软雅黑" panose="020B0503020204020204" charset="-122"/>
                <a:ea typeface="微软雅黑" panose="020B0503020204020204" charset="-122"/>
              </a:rPr>
              <a:t>Google</a:t>
            </a:r>
            <a:r>
              <a:rPr lang="zh-CN" altLang="en-US" sz="1200" dirty="0">
                <a:solidFill>
                  <a:schemeClr val="bg1">
                    <a:lumMod val="50000"/>
                  </a:schemeClr>
                </a:solidFill>
                <a:latin typeface="微软雅黑" panose="020B0503020204020204" charset="-122"/>
                <a:ea typeface="微软雅黑" panose="020B0503020204020204" charset="-122"/>
              </a:rPr>
              <a:t>提出的 BERT模型</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4" name="矩形 33"/>
          <p:cNvSpPr/>
          <p:nvPr/>
        </p:nvSpPr>
        <p:spPr>
          <a:xfrm>
            <a:off x="5680710" y="4658995"/>
            <a:ext cx="2757805" cy="1050290"/>
          </a:xfrm>
          <a:prstGeom prst="rect">
            <a:avLst/>
          </a:prstGeom>
          <a:noFill/>
        </p:spPr>
        <p:txBody>
          <a:bodyPr wrap="square">
            <a:spAutoFit/>
          </a:bodyPr>
          <a:lstStyle/>
          <a:p>
            <a:pPr algn="just">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相较于 BERT 学习原始语言信号，ERNIE 模型在基于字特征输入建模的同时，直接对先验语义知识单元进行建模，增强了模型语义表示能力。</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41" name="标题 1"/>
          <p:cNvSpPr txBox="1"/>
          <p:nvPr/>
        </p:nvSpPr>
        <p:spPr>
          <a:xfrm>
            <a:off x="1637030" y="704850"/>
            <a:ext cx="4704715" cy="81343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3.4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采用的预训练模型</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a:t>
            </a: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ERNIE</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模型</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3" name="图片 2"/>
          <p:cNvPicPr>
            <a:picLocks noChangeAspect="1"/>
          </p:cNvPicPr>
          <p:nvPr/>
        </p:nvPicPr>
        <p:blipFill>
          <a:blip r:embed="rId1"/>
          <a:stretch>
            <a:fillRect/>
          </a:stretch>
        </p:blipFill>
        <p:spPr>
          <a:xfrm>
            <a:off x="679450" y="2590165"/>
            <a:ext cx="5059680" cy="3204210"/>
          </a:xfrm>
          <a:prstGeom prst="rect">
            <a:avLst/>
          </a:prstGeom>
        </p:spPr>
      </p:pic>
      <p:pic>
        <p:nvPicPr>
          <p:cNvPr id="5" name="图片 4"/>
          <p:cNvPicPr>
            <a:picLocks noChangeAspect="1"/>
          </p:cNvPicPr>
          <p:nvPr/>
        </p:nvPicPr>
        <p:blipFill>
          <a:blip r:embed="rId2"/>
          <a:stretch>
            <a:fillRect/>
          </a:stretch>
        </p:blipFill>
        <p:spPr>
          <a:xfrm>
            <a:off x="6341745" y="2501265"/>
            <a:ext cx="5252720" cy="3271520"/>
          </a:xfrm>
          <a:prstGeom prst="rect">
            <a:avLst/>
          </a:prstGeom>
        </p:spPr>
      </p:pic>
      <p:pic>
        <p:nvPicPr>
          <p:cNvPr id="6" name="图片 5"/>
          <p:cNvPicPr>
            <a:picLocks noChangeAspect="1"/>
          </p:cNvPicPr>
          <p:nvPr/>
        </p:nvPicPr>
        <p:blipFill>
          <a:blip r:embed="rId3"/>
          <a:stretch>
            <a:fillRect/>
          </a:stretch>
        </p:blipFill>
        <p:spPr>
          <a:xfrm>
            <a:off x="3718560" y="1587500"/>
            <a:ext cx="4620260" cy="472440"/>
          </a:xfrm>
          <a:prstGeom prst="rect">
            <a:avLst/>
          </a:prstGeom>
        </p:spPr>
      </p:pic>
      <p:pic>
        <p:nvPicPr>
          <p:cNvPr id="7" name="图片 6"/>
          <p:cNvPicPr>
            <a:picLocks noChangeAspect="1"/>
          </p:cNvPicPr>
          <p:nvPr/>
        </p:nvPicPr>
        <p:blipFill>
          <a:blip r:embed="rId4"/>
          <a:stretch>
            <a:fillRect/>
          </a:stretch>
        </p:blipFill>
        <p:spPr>
          <a:xfrm>
            <a:off x="5017135" y="2500630"/>
            <a:ext cx="456565" cy="457835"/>
          </a:xfrm>
          <a:prstGeom prst="rect">
            <a:avLst/>
          </a:prstGeom>
        </p:spPr>
      </p:pic>
      <p:sp>
        <p:nvSpPr>
          <p:cNvPr id="9" name="文本框 8"/>
          <p:cNvSpPr txBox="1"/>
          <p:nvPr/>
        </p:nvSpPr>
        <p:spPr>
          <a:xfrm>
            <a:off x="5059680" y="336550"/>
            <a:ext cx="3679190" cy="368300"/>
          </a:xfrm>
          <a:prstGeom prst="rect">
            <a:avLst/>
          </a:prstGeom>
          <a:noFill/>
        </p:spPr>
        <p:txBody>
          <a:bodyPr wrap="square" rtlCol="0" anchor="t">
            <a:spAutoFit/>
          </a:bodyPr>
          <a:p>
            <a:r>
              <a:rPr lang="zh-CN" altLang="en-US">
                <a:hlinkClick r:id="rId5" action="ppaction://hlinkfile"/>
              </a:rPr>
              <a:t>https://www.jianshu.com/p/fb66f444bb8c</a:t>
            </a:r>
            <a:endParaRPr lang="zh-CN" altLang="en-US"/>
          </a:p>
        </p:txBody>
      </p:sp>
      <p:cxnSp>
        <p:nvCxnSpPr>
          <p:cNvPr id="11" name="直接连接符 10"/>
          <p:cNvCxnSpPr/>
          <p:nvPr/>
        </p:nvCxnSpPr>
        <p:spPr>
          <a:xfrm>
            <a:off x="6015990" y="2125345"/>
            <a:ext cx="0" cy="42100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1"/>
          <a:stretch>
            <a:fillRect/>
          </a:stretch>
        </p:blipFill>
        <p:spPr>
          <a:xfrm>
            <a:off x="922655" y="2205990"/>
            <a:ext cx="3028950" cy="1918335"/>
          </a:xfrm>
          <a:prstGeom prst="rect">
            <a:avLst/>
          </a:prstGeom>
        </p:spPr>
      </p:pic>
      <p:pic>
        <p:nvPicPr>
          <p:cNvPr id="44" name="图片 43"/>
          <p:cNvPicPr>
            <a:picLocks noChangeAspect="1"/>
          </p:cNvPicPr>
          <p:nvPr/>
        </p:nvPicPr>
        <p:blipFill>
          <a:blip r:embed="rId2"/>
          <a:stretch>
            <a:fillRect/>
          </a:stretch>
        </p:blipFill>
        <p:spPr>
          <a:xfrm>
            <a:off x="1019810" y="4453255"/>
            <a:ext cx="2835275" cy="1765935"/>
          </a:xfrm>
          <a:prstGeom prst="rect">
            <a:avLst/>
          </a:prstGeom>
        </p:spPr>
      </p:pic>
      <p:sp>
        <p:nvSpPr>
          <p:cNvPr id="36" name="文本框 35"/>
          <p:cNvSpPr txBox="1"/>
          <p:nvPr/>
        </p:nvSpPr>
        <p:spPr>
          <a:xfrm>
            <a:off x="11212830" y="344170"/>
            <a:ext cx="588010" cy="368300"/>
          </a:xfrm>
          <a:prstGeom prst="rect">
            <a:avLst/>
          </a:prstGeom>
          <a:noFill/>
        </p:spPr>
        <p:txBody>
          <a:bodyPr wrap="none" rtlCol="0">
            <a:spAutoFit/>
          </a:bodyPr>
          <a:p>
            <a:r>
              <a:rPr lang="en-US" altLang="zh-CN"/>
              <a:t>17/24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par>
                                <p:cTn id="12" presetID="2" presetClass="entr" presetSubtype="4"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5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5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par>
                          <p:cTn id="36" fill="hold">
                            <p:stCondLst>
                              <p:cond delay="0"/>
                            </p:stCondLst>
                            <p:childTnLst>
                              <p:par>
                                <p:cTn id="37" presetID="1" presetClass="entr" presetSubtype="0" fill="hold" grpId="0" nodeType="afterEffect">
                                  <p:stCondLst>
                                    <p:cond delay="20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3" presetClass="exit" presetSubtype="10" fill="hold" grpId="1" nodeType="withEffect">
                                  <p:stCondLst>
                                    <p:cond delay="0"/>
                                  </p:stCondLst>
                                  <p:childTnLst>
                                    <p:animEffect transition="out" filter="blinds(horizontal)">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3" presetClass="exit" presetSubtype="10" fill="hold" grpId="1" nodeType="withEffect">
                                  <p:stCondLst>
                                    <p:cond delay="0"/>
                                  </p:stCondLst>
                                  <p:childTnLst>
                                    <p:animEffect transition="out" filter="blinds(horizontal)">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3" presetClass="exit" presetSubtype="10" fill="hold" nodeType="withEffect">
                                  <p:stCondLst>
                                    <p:cond delay="0"/>
                                  </p:stCondLst>
                                  <p:childTnLst>
                                    <p:animEffect transition="out" filter="blinds(horizontal)">
                                      <p:cBhvr>
                                        <p:cTn id="57" dur="500"/>
                                        <p:tgtEl>
                                          <p:spTgt spid="7"/>
                                        </p:tgtEl>
                                      </p:cBhvr>
                                    </p:animEffect>
                                    <p:set>
                                      <p:cBhvr>
                                        <p:cTn id="58" dur="1" fill="hold">
                                          <p:stCondLst>
                                            <p:cond delay="499"/>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blinds(horizontal)">
                                      <p:cBhvr>
                                        <p:cTn id="68" dur="500"/>
                                        <p:tgtEl>
                                          <p:spTgt spid="3"/>
                                        </p:tgtEl>
                                      </p:cBhvr>
                                    </p:animEffect>
                                  </p:childTnLst>
                                </p:cTn>
                              </p:par>
                              <p:par>
                                <p:cTn id="69" presetID="1"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linds(horizontal)">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xit" presetSubtype="10" fill="hold" nodeType="clickEffect">
                                  <p:stCondLst>
                                    <p:cond delay="0"/>
                                  </p:stCondLst>
                                  <p:childTnLst>
                                    <p:animEffect transition="out" filter="blinds(horizontal)">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5"/>
                                        </p:tgtEl>
                                      </p:cBhvr>
                                    </p:animEffect>
                                    <p:set>
                                      <p:cBhvr>
                                        <p:cTn id="86" dur="1" fill="hold">
                                          <p:stCondLst>
                                            <p:cond delay="499"/>
                                          </p:stCondLst>
                                        </p:cTn>
                                        <p:tgtEl>
                                          <p:spTgt spid="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blinds(horizontal)">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blinds(horizontal)">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2"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grpId="2" nodeType="withEffect">
                                  <p:stCondLst>
                                    <p:cond delay="0"/>
                                  </p:stCondLst>
                                  <p:childTnLst>
                                    <p:set>
                                      <p:cBhvr>
                                        <p:cTn id="104" dur="1" fill="hold">
                                          <p:stCondLst>
                                            <p:cond delay="0"/>
                                          </p:stCondLst>
                                        </p:cTn>
                                        <p:tgtEl>
                                          <p:spTgt spid="16"/>
                                        </p:tgtEl>
                                        <p:attrNameLst>
                                          <p:attrName>style.visibility</p:attrName>
                                        </p:attrNameLst>
                                      </p:cBhvr>
                                      <p:to>
                                        <p:strVal val="visible"/>
                                      </p:to>
                                    </p:set>
                                    <p:anim calcmode="lin" valueType="num">
                                      <p:cBhvr additive="base">
                                        <p:cTn id="105" dur="500" fill="hold"/>
                                        <p:tgtEl>
                                          <p:spTgt spid="16"/>
                                        </p:tgtEl>
                                        <p:attrNameLst>
                                          <p:attrName>ppt_x</p:attrName>
                                        </p:attrNameLst>
                                      </p:cBhvr>
                                      <p:tavLst>
                                        <p:tav tm="0">
                                          <p:val>
                                            <p:strVal val="#ppt_x"/>
                                          </p:val>
                                        </p:tav>
                                        <p:tav tm="100000">
                                          <p:val>
                                            <p:strVal val="#ppt_x"/>
                                          </p:val>
                                        </p:tav>
                                      </p:tavLst>
                                    </p:anim>
                                    <p:anim calcmode="lin" valueType="num">
                                      <p:cBhvr additive="base">
                                        <p:cTn id="106" dur="500" fill="hold"/>
                                        <p:tgtEl>
                                          <p:spTgt spid="16"/>
                                        </p:tgtEl>
                                        <p:attrNameLst>
                                          <p:attrName>ppt_y</p:attrName>
                                        </p:attrNameLst>
                                      </p:cBhvr>
                                      <p:tavLst>
                                        <p:tav tm="0">
                                          <p:val>
                                            <p:strVal val="1+#ppt_h/2"/>
                                          </p:val>
                                        </p:tav>
                                        <p:tav tm="100000">
                                          <p:val>
                                            <p:strVal val="#ppt_y"/>
                                          </p:val>
                                        </p:tav>
                                      </p:tavLst>
                                    </p:anim>
                                  </p:childTnLst>
                                </p:cTn>
                              </p:par>
                              <p:par>
                                <p:cTn id="107" presetID="2" presetClass="entr" presetSubtype="4" fill="hold" grpId="2" nodeType="with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ppt_x"/>
                                          </p:val>
                                        </p:tav>
                                        <p:tav tm="100000">
                                          <p:val>
                                            <p:strVal val="#ppt_x"/>
                                          </p:val>
                                        </p:tav>
                                      </p:tavLst>
                                    </p:anim>
                                    <p:anim calcmode="lin" valueType="num">
                                      <p:cBhvr additive="base">
                                        <p:cTn id="110" dur="500" fill="hold"/>
                                        <p:tgtEl>
                                          <p:spTgt spid="17"/>
                                        </p:tgtEl>
                                        <p:attrNameLst>
                                          <p:attrName>ppt_y</p:attrName>
                                        </p:attrNameLst>
                                      </p:cBhvr>
                                      <p:tavLst>
                                        <p:tav tm="0">
                                          <p:val>
                                            <p:strVal val="1+#ppt_h/2"/>
                                          </p:val>
                                        </p:tav>
                                        <p:tav tm="100000">
                                          <p:val>
                                            <p:strVal val="#ppt_y"/>
                                          </p:val>
                                        </p:tav>
                                      </p:tavLst>
                                    </p:anim>
                                  </p:childTnLst>
                                </p:cTn>
                              </p:par>
                              <p:par>
                                <p:cTn id="111" presetID="2" presetClass="entr" presetSubtype="4" fill="hold" grpId="2" nodeType="withEffect">
                                  <p:stCondLst>
                                    <p:cond delay="0"/>
                                  </p:stCondLst>
                                  <p:childTnLst>
                                    <p:set>
                                      <p:cBhvr>
                                        <p:cTn id="112" dur="1" fill="hold">
                                          <p:stCondLst>
                                            <p:cond delay="0"/>
                                          </p:stCondLst>
                                        </p:cTn>
                                        <p:tgtEl>
                                          <p:spTgt spid="18"/>
                                        </p:tgtEl>
                                        <p:attrNameLst>
                                          <p:attrName>style.visibility</p:attrName>
                                        </p:attrNameLst>
                                      </p:cBhvr>
                                      <p:to>
                                        <p:strVal val="visible"/>
                                      </p:to>
                                    </p:set>
                                    <p:anim calcmode="lin" valueType="num">
                                      <p:cBhvr additive="base">
                                        <p:cTn id="113" dur="500" fill="hold"/>
                                        <p:tgtEl>
                                          <p:spTgt spid="18"/>
                                        </p:tgtEl>
                                        <p:attrNameLst>
                                          <p:attrName>ppt_x</p:attrName>
                                        </p:attrNameLst>
                                      </p:cBhvr>
                                      <p:tavLst>
                                        <p:tav tm="0">
                                          <p:val>
                                            <p:strVal val="#ppt_x"/>
                                          </p:val>
                                        </p:tav>
                                        <p:tav tm="100000">
                                          <p:val>
                                            <p:strVal val="#ppt_x"/>
                                          </p:val>
                                        </p:tav>
                                      </p:tavLst>
                                    </p:anim>
                                    <p:anim calcmode="lin" valueType="num">
                                      <p:cBhvr additive="base">
                                        <p:cTn id="114" dur="500" fill="hold"/>
                                        <p:tgtEl>
                                          <p:spTgt spid="18"/>
                                        </p:tgtEl>
                                        <p:attrNameLst>
                                          <p:attrName>ppt_y</p:attrName>
                                        </p:attrNameLst>
                                      </p:cBhvr>
                                      <p:tavLst>
                                        <p:tav tm="0">
                                          <p:val>
                                            <p:strVal val="1+#ppt_h/2"/>
                                          </p:val>
                                        </p:tav>
                                        <p:tav tm="100000">
                                          <p:val>
                                            <p:strVal val="#ppt_y"/>
                                          </p:val>
                                        </p:tav>
                                      </p:tavLst>
                                    </p:anim>
                                  </p:childTnLst>
                                </p:cTn>
                              </p:par>
                              <p:par>
                                <p:cTn id="115" presetID="2" presetClass="entr" presetSubtype="4" fill="hold" grpId="2" nodeType="with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additive="base">
                                        <p:cTn id="117" dur="500" fill="hold"/>
                                        <p:tgtEl>
                                          <p:spTgt spid="32"/>
                                        </p:tgtEl>
                                        <p:attrNameLst>
                                          <p:attrName>ppt_x</p:attrName>
                                        </p:attrNameLst>
                                      </p:cBhvr>
                                      <p:tavLst>
                                        <p:tav tm="0">
                                          <p:val>
                                            <p:strVal val="#ppt_x"/>
                                          </p:val>
                                        </p:tav>
                                        <p:tav tm="100000">
                                          <p:val>
                                            <p:strVal val="#ppt_x"/>
                                          </p:val>
                                        </p:tav>
                                      </p:tavLst>
                                    </p:anim>
                                    <p:anim calcmode="lin" valueType="num">
                                      <p:cBhvr additive="base">
                                        <p:cTn id="118" dur="500" fill="hold"/>
                                        <p:tgtEl>
                                          <p:spTgt spid="32"/>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 calcmode="lin" valueType="num">
                                      <p:cBhvr additive="base">
                                        <p:cTn id="121" dur="500" fill="hold"/>
                                        <p:tgtEl>
                                          <p:spTgt spid="7"/>
                                        </p:tgtEl>
                                        <p:attrNameLst>
                                          <p:attrName>ppt_x</p:attrName>
                                        </p:attrNameLst>
                                      </p:cBhvr>
                                      <p:tavLst>
                                        <p:tav tm="0">
                                          <p:val>
                                            <p:strVal val="#ppt_x"/>
                                          </p:val>
                                        </p:tav>
                                        <p:tav tm="100000">
                                          <p:val>
                                            <p:strVal val="#ppt_x"/>
                                          </p:val>
                                        </p:tav>
                                      </p:tavLst>
                                    </p:anim>
                                    <p:anim calcmode="lin" valueType="num">
                                      <p:cBhvr additive="base">
                                        <p:cTn id="1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1000"/>
                                  </p:stCondLst>
                                  <p:childTnLst>
                                    <p:set>
                                      <p:cBhvr>
                                        <p:cTn id="126" dur="1" fill="hold">
                                          <p:stCondLst>
                                            <p:cond delay="0"/>
                                          </p:stCondLst>
                                        </p:cTn>
                                        <p:tgtEl>
                                          <p:spTgt spid="12"/>
                                        </p:tgtEl>
                                        <p:attrNameLst>
                                          <p:attrName>style.visibility</p:attrName>
                                        </p:attrNameLst>
                                      </p:cBhvr>
                                      <p:to>
                                        <p:strVal val="visible"/>
                                      </p:to>
                                    </p:set>
                                    <p:anim calcmode="lin" valueType="num">
                                      <p:cBhvr additive="base">
                                        <p:cTn id="127" dur="500" fill="hold"/>
                                        <p:tgtEl>
                                          <p:spTgt spid="12"/>
                                        </p:tgtEl>
                                        <p:attrNameLst>
                                          <p:attrName>ppt_x</p:attrName>
                                        </p:attrNameLst>
                                      </p:cBhvr>
                                      <p:tavLst>
                                        <p:tav tm="0">
                                          <p:val>
                                            <p:strVal val="#ppt_x"/>
                                          </p:val>
                                        </p:tav>
                                        <p:tav tm="100000">
                                          <p:val>
                                            <p:strVal val="#ppt_x"/>
                                          </p:val>
                                        </p:tav>
                                      </p:tavLst>
                                    </p:anim>
                                    <p:anim calcmode="lin" valueType="num">
                                      <p:cBhvr additive="base">
                                        <p:cTn id="128" dur="500" fill="hold"/>
                                        <p:tgtEl>
                                          <p:spTgt spid="12"/>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1000"/>
                                  </p:stCondLst>
                                  <p:childTnLst>
                                    <p:set>
                                      <p:cBhvr>
                                        <p:cTn id="130" dur="1" fill="hold">
                                          <p:stCondLst>
                                            <p:cond delay="0"/>
                                          </p:stCondLst>
                                        </p:cTn>
                                        <p:tgtEl>
                                          <p:spTgt spid="13"/>
                                        </p:tgtEl>
                                        <p:attrNameLst>
                                          <p:attrName>style.visibility</p:attrName>
                                        </p:attrNameLst>
                                      </p:cBhvr>
                                      <p:to>
                                        <p:strVal val="visible"/>
                                      </p:to>
                                    </p:set>
                                    <p:anim calcmode="lin" valueType="num">
                                      <p:cBhvr additive="base">
                                        <p:cTn id="131" dur="500" fill="hold"/>
                                        <p:tgtEl>
                                          <p:spTgt spid="13"/>
                                        </p:tgtEl>
                                        <p:attrNameLst>
                                          <p:attrName>ppt_x</p:attrName>
                                        </p:attrNameLst>
                                      </p:cBhvr>
                                      <p:tavLst>
                                        <p:tav tm="0">
                                          <p:val>
                                            <p:strVal val="#ppt_x"/>
                                          </p:val>
                                        </p:tav>
                                        <p:tav tm="100000">
                                          <p:val>
                                            <p:strVal val="#ppt_x"/>
                                          </p:val>
                                        </p:tav>
                                      </p:tavLst>
                                    </p:anim>
                                    <p:anim calcmode="lin" valueType="num">
                                      <p:cBhvr additive="base">
                                        <p:cTn id="132" dur="500" fill="hold"/>
                                        <p:tgtEl>
                                          <p:spTgt spid="1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1000"/>
                                  </p:stCondLst>
                                  <p:childTnLst>
                                    <p:set>
                                      <p:cBhvr>
                                        <p:cTn id="134" dur="1" fill="hold">
                                          <p:stCondLst>
                                            <p:cond delay="0"/>
                                          </p:stCondLst>
                                        </p:cTn>
                                        <p:tgtEl>
                                          <p:spTgt spid="14"/>
                                        </p:tgtEl>
                                        <p:attrNameLst>
                                          <p:attrName>style.visibility</p:attrName>
                                        </p:attrNameLst>
                                      </p:cBhvr>
                                      <p:to>
                                        <p:strVal val="visible"/>
                                      </p:to>
                                    </p:set>
                                    <p:anim calcmode="lin" valueType="num">
                                      <p:cBhvr additive="base">
                                        <p:cTn id="135" dur="500" fill="hold"/>
                                        <p:tgtEl>
                                          <p:spTgt spid="14"/>
                                        </p:tgtEl>
                                        <p:attrNameLst>
                                          <p:attrName>ppt_x</p:attrName>
                                        </p:attrNameLst>
                                      </p:cBhvr>
                                      <p:tavLst>
                                        <p:tav tm="0">
                                          <p:val>
                                            <p:strVal val="#ppt_x"/>
                                          </p:val>
                                        </p:tav>
                                        <p:tav tm="100000">
                                          <p:val>
                                            <p:strVal val="#ppt_x"/>
                                          </p:val>
                                        </p:tav>
                                      </p:tavLst>
                                    </p:anim>
                                    <p:anim calcmode="lin" valueType="num">
                                      <p:cBhvr additive="base">
                                        <p:cTn id="136" dur="500" fill="hold"/>
                                        <p:tgtEl>
                                          <p:spTgt spid="14"/>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1000"/>
                                  </p:stCondLst>
                                  <p:childTnLst>
                                    <p:set>
                                      <p:cBhvr>
                                        <p:cTn id="138" dur="1" fill="hold">
                                          <p:stCondLst>
                                            <p:cond delay="0"/>
                                          </p:stCondLst>
                                        </p:cTn>
                                        <p:tgtEl>
                                          <p:spTgt spid="23"/>
                                        </p:tgtEl>
                                        <p:attrNameLst>
                                          <p:attrName>style.visibility</p:attrName>
                                        </p:attrNameLst>
                                      </p:cBhvr>
                                      <p:to>
                                        <p:strVal val="visible"/>
                                      </p:to>
                                    </p:set>
                                    <p:anim calcmode="lin" valueType="num">
                                      <p:cBhvr additive="base">
                                        <p:cTn id="139" dur="500" fill="hold"/>
                                        <p:tgtEl>
                                          <p:spTgt spid="23"/>
                                        </p:tgtEl>
                                        <p:attrNameLst>
                                          <p:attrName>ppt_x</p:attrName>
                                        </p:attrNameLst>
                                      </p:cBhvr>
                                      <p:tavLst>
                                        <p:tav tm="0">
                                          <p:val>
                                            <p:strVal val="#ppt_x"/>
                                          </p:val>
                                        </p:tav>
                                        <p:tav tm="100000">
                                          <p:val>
                                            <p:strVal val="#ppt_x"/>
                                          </p:val>
                                        </p:tav>
                                      </p:tavLst>
                                    </p:anim>
                                    <p:anim calcmode="lin" valueType="num">
                                      <p:cBhvr additive="base">
                                        <p:cTn id="140" dur="500" fill="hold"/>
                                        <p:tgtEl>
                                          <p:spTgt spid="23"/>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1000"/>
                                  </p:stCondLst>
                                  <p:childTnLst>
                                    <p:set>
                                      <p:cBhvr>
                                        <p:cTn id="142" dur="1" fill="hold">
                                          <p:stCondLst>
                                            <p:cond delay="0"/>
                                          </p:stCondLst>
                                        </p:cTn>
                                        <p:tgtEl>
                                          <p:spTgt spid="30"/>
                                        </p:tgtEl>
                                        <p:attrNameLst>
                                          <p:attrName>style.visibility</p:attrName>
                                        </p:attrNameLst>
                                      </p:cBhvr>
                                      <p:to>
                                        <p:strVal val="visible"/>
                                      </p:to>
                                    </p:set>
                                    <p:anim calcmode="lin" valueType="num">
                                      <p:cBhvr additive="base">
                                        <p:cTn id="143" dur="500" fill="hold"/>
                                        <p:tgtEl>
                                          <p:spTgt spid="30"/>
                                        </p:tgtEl>
                                        <p:attrNameLst>
                                          <p:attrName>ppt_x</p:attrName>
                                        </p:attrNameLst>
                                      </p:cBhvr>
                                      <p:tavLst>
                                        <p:tav tm="0">
                                          <p:val>
                                            <p:strVal val="#ppt_x"/>
                                          </p:val>
                                        </p:tav>
                                        <p:tav tm="100000">
                                          <p:val>
                                            <p:strVal val="#ppt_x"/>
                                          </p:val>
                                        </p:tav>
                                      </p:tavLst>
                                    </p:anim>
                                    <p:anim calcmode="lin" valueType="num">
                                      <p:cBhvr additive="base">
                                        <p:cTn id="1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1500"/>
                                  </p:stCondLst>
                                  <p:childTnLst>
                                    <p:set>
                                      <p:cBhvr>
                                        <p:cTn id="148" dur="1" fill="hold">
                                          <p:stCondLst>
                                            <p:cond delay="0"/>
                                          </p:stCondLst>
                                        </p:cTn>
                                        <p:tgtEl>
                                          <p:spTgt spid="20"/>
                                        </p:tgtEl>
                                        <p:attrNameLst>
                                          <p:attrName>style.visibility</p:attrName>
                                        </p:attrNameLst>
                                      </p:cBhvr>
                                      <p:to>
                                        <p:strVal val="visible"/>
                                      </p:to>
                                    </p:set>
                                    <p:anim calcmode="lin" valueType="num">
                                      <p:cBhvr additive="base">
                                        <p:cTn id="149" dur="500" fill="hold"/>
                                        <p:tgtEl>
                                          <p:spTgt spid="20"/>
                                        </p:tgtEl>
                                        <p:attrNameLst>
                                          <p:attrName>ppt_x</p:attrName>
                                        </p:attrNameLst>
                                      </p:cBhvr>
                                      <p:tavLst>
                                        <p:tav tm="0">
                                          <p:val>
                                            <p:strVal val="#ppt_x"/>
                                          </p:val>
                                        </p:tav>
                                        <p:tav tm="100000">
                                          <p:val>
                                            <p:strVal val="#ppt_x"/>
                                          </p:val>
                                        </p:tav>
                                      </p:tavLst>
                                    </p:anim>
                                    <p:anim calcmode="lin" valueType="num">
                                      <p:cBhvr additive="base">
                                        <p:cTn id="150" dur="500" fill="hold"/>
                                        <p:tgtEl>
                                          <p:spTgt spid="20"/>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1500"/>
                                  </p:stCondLst>
                                  <p:childTnLst>
                                    <p:set>
                                      <p:cBhvr>
                                        <p:cTn id="152" dur="1" fill="hold">
                                          <p:stCondLst>
                                            <p:cond delay="0"/>
                                          </p:stCondLst>
                                        </p:cTn>
                                        <p:tgtEl>
                                          <p:spTgt spid="21"/>
                                        </p:tgtEl>
                                        <p:attrNameLst>
                                          <p:attrName>style.visibility</p:attrName>
                                        </p:attrNameLst>
                                      </p:cBhvr>
                                      <p:to>
                                        <p:strVal val="visible"/>
                                      </p:to>
                                    </p:set>
                                    <p:anim calcmode="lin" valueType="num">
                                      <p:cBhvr additive="base">
                                        <p:cTn id="153" dur="500" fill="hold"/>
                                        <p:tgtEl>
                                          <p:spTgt spid="21"/>
                                        </p:tgtEl>
                                        <p:attrNameLst>
                                          <p:attrName>ppt_x</p:attrName>
                                        </p:attrNameLst>
                                      </p:cBhvr>
                                      <p:tavLst>
                                        <p:tav tm="0">
                                          <p:val>
                                            <p:strVal val="#ppt_x"/>
                                          </p:val>
                                        </p:tav>
                                        <p:tav tm="100000">
                                          <p:val>
                                            <p:strVal val="#ppt_x"/>
                                          </p:val>
                                        </p:tav>
                                      </p:tavLst>
                                    </p:anim>
                                    <p:anim calcmode="lin" valueType="num">
                                      <p:cBhvr additive="base">
                                        <p:cTn id="154" dur="500" fill="hold"/>
                                        <p:tgtEl>
                                          <p:spTgt spid="21"/>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1500"/>
                                  </p:stCondLst>
                                  <p:childTnLst>
                                    <p:set>
                                      <p:cBhvr>
                                        <p:cTn id="156" dur="1" fill="hold">
                                          <p:stCondLst>
                                            <p:cond delay="0"/>
                                          </p:stCondLst>
                                        </p:cTn>
                                        <p:tgtEl>
                                          <p:spTgt spid="22"/>
                                        </p:tgtEl>
                                        <p:attrNameLst>
                                          <p:attrName>style.visibility</p:attrName>
                                        </p:attrNameLst>
                                      </p:cBhvr>
                                      <p:to>
                                        <p:strVal val="visible"/>
                                      </p:to>
                                    </p:set>
                                    <p:anim calcmode="lin" valueType="num">
                                      <p:cBhvr additive="base">
                                        <p:cTn id="157" dur="500" fill="hold"/>
                                        <p:tgtEl>
                                          <p:spTgt spid="22"/>
                                        </p:tgtEl>
                                        <p:attrNameLst>
                                          <p:attrName>ppt_x</p:attrName>
                                        </p:attrNameLst>
                                      </p:cBhvr>
                                      <p:tavLst>
                                        <p:tav tm="0">
                                          <p:val>
                                            <p:strVal val="#ppt_x"/>
                                          </p:val>
                                        </p:tav>
                                        <p:tav tm="100000">
                                          <p:val>
                                            <p:strVal val="#ppt_x"/>
                                          </p:val>
                                        </p:tav>
                                      </p:tavLst>
                                    </p:anim>
                                    <p:anim calcmode="lin" valueType="num">
                                      <p:cBhvr additive="base">
                                        <p:cTn id="158" dur="500" fill="hold"/>
                                        <p:tgtEl>
                                          <p:spTgt spid="22"/>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1500"/>
                                  </p:stCondLst>
                                  <p:childTnLst>
                                    <p:set>
                                      <p:cBhvr>
                                        <p:cTn id="160" dur="1" fill="hold">
                                          <p:stCondLst>
                                            <p:cond delay="0"/>
                                          </p:stCondLst>
                                        </p:cTn>
                                        <p:tgtEl>
                                          <p:spTgt spid="27"/>
                                        </p:tgtEl>
                                        <p:attrNameLst>
                                          <p:attrName>style.visibility</p:attrName>
                                        </p:attrNameLst>
                                      </p:cBhvr>
                                      <p:to>
                                        <p:strVal val="visible"/>
                                      </p:to>
                                    </p:set>
                                    <p:anim calcmode="lin" valueType="num">
                                      <p:cBhvr additive="base">
                                        <p:cTn id="161" dur="500" fill="hold"/>
                                        <p:tgtEl>
                                          <p:spTgt spid="27"/>
                                        </p:tgtEl>
                                        <p:attrNameLst>
                                          <p:attrName>ppt_x</p:attrName>
                                        </p:attrNameLst>
                                      </p:cBhvr>
                                      <p:tavLst>
                                        <p:tav tm="0">
                                          <p:val>
                                            <p:strVal val="#ppt_x"/>
                                          </p:val>
                                        </p:tav>
                                        <p:tav tm="100000">
                                          <p:val>
                                            <p:strVal val="#ppt_x"/>
                                          </p:val>
                                        </p:tav>
                                      </p:tavLst>
                                    </p:anim>
                                    <p:anim calcmode="lin" valueType="num">
                                      <p:cBhvr additive="base">
                                        <p:cTn id="162" dur="500" fill="hold"/>
                                        <p:tgtEl>
                                          <p:spTgt spid="27"/>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1500"/>
                                  </p:stCondLst>
                                  <p:childTnLst>
                                    <p:set>
                                      <p:cBhvr>
                                        <p:cTn id="164" dur="1" fill="hold">
                                          <p:stCondLst>
                                            <p:cond delay="0"/>
                                          </p:stCondLst>
                                        </p:cTn>
                                        <p:tgtEl>
                                          <p:spTgt spid="34"/>
                                        </p:tgtEl>
                                        <p:attrNameLst>
                                          <p:attrName>style.visibility</p:attrName>
                                        </p:attrNameLst>
                                      </p:cBhvr>
                                      <p:to>
                                        <p:strVal val="visible"/>
                                      </p:to>
                                    </p:set>
                                    <p:anim calcmode="lin" valueType="num">
                                      <p:cBhvr additive="base">
                                        <p:cTn id="165" dur="500" fill="hold"/>
                                        <p:tgtEl>
                                          <p:spTgt spid="34"/>
                                        </p:tgtEl>
                                        <p:attrNameLst>
                                          <p:attrName>ppt_x</p:attrName>
                                        </p:attrNameLst>
                                      </p:cBhvr>
                                      <p:tavLst>
                                        <p:tav tm="0">
                                          <p:val>
                                            <p:strVal val="#ppt_x"/>
                                          </p:val>
                                        </p:tav>
                                        <p:tav tm="100000">
                                          <p:val>
                                            <p:strVal val="#ppt_x"/>
                                          </p:val>
                                        </p:tav>
                                      </p:tavLst>
                                    </p:anim>
                                    <p:anim calcmode="lin" valueType="num">
                                      <p:cBhvr additive="base">
                                        <p:cTn id="166" dur="500" fill="hold"/>
                                        <p:tgtEl>
                                          <p:spTgt spid="34"/>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1500"/>
                                  </p:stCondLst>
                                  <p:childTnLst>
                                    <p:set>
                                      <p:cBhvr>
                                        <p:cTn id="168" dur="1" fill="hold">
                                          <p:stCondLst>
                                            <p:cond delay="0"/>
                                          </p:stCondLst>
                                        </p:cTn>
                                        <p:tgtEl>
                                          <p:spTgt spid="19"/>
                                        </p:tgtEl>
                                        <p:attrNameLst>
                                          <p:attrName>style.visibility</p:attrName>
                                        </p:attrNameLst>
                                      </p:cBhvr>
                                      <p:to>
                                        <p:strVal val="visible"/>
                                      </p:to>
                                    </p:set>
                                    <p:anim calcmode="lin" valueType="num">
                                      <p:cBhvr additive="base">
                                        <p:cTn id="169" dur="500" fill="hold"/>
                                        <p:tgtEl>
                                          <p:spTgt spid="19"/>
                                        </p:tgtEl>
                                        <p:attrNameLst>
                                          <p:attrName>ppt_x</p:attrName>
                                        </p:attrNameLst>
                                      </p:cBhvr>
                                      <p:tavLst>
                                        <p:tav tm="0">
                                          <p:val>
                                            <p:strVal val="#ppt_x"/>
                                          </p:val>
                                        </p:tav>
                                        <p:tav tm="100000">
                                          <p:val>
                                            <p:strVal val="#ppt_x"/>
                                          </p:val>
                                        </p:tav>
                                      </p:tavLst>
                                    </p:anim>
                                    <p:anim calcmode="lin" valueType="num">
                                      <p:cBhvr additive="base">
                                        <p:cTn id="17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P spid="17" grpId="0" animBg="1"/>
      <p:bldP spid="18" grpId="0"/>
      <p:bldP spid="19" grpId="0" animBg="1"/>
      <p:bldP spid="20" grpId="0" animBg="1"/>
      <p:bldP spid="21" grpId="0" animBg="1"/>
      <p:bldP spid="22" grpId="0"/>
      <p:bldP spid="30" grpId="0"/>
      <p:bldP spid="32" grpId="0"/>
      <p:bldP spid="34" grpId="0"/>
      <p:bldP spid="41" grpId="0"/>
      <p:bldP spid="9" grpId="0"/>
      <p:bldP spid="15" grpId="1" animBg="1"/>
      <p:bldP spid="16" grpId="1" animBg="1"/>
      <p:bldP spid="17" grpId="1" animBg="1"/>
      <p:bldP spid="18" grpId="1"/>
      <p:bldP spid="32" grpId="1"/>
      <p:bldP spid="15" grpId="2" animBg="1"/>
      <p:bldP spid="16" grpId="2" animBg="1"/>
      <p:bldP spid="17" grpId="2" animBg="1"/>
      <p:bldP spid="18" grpId="2"/>
      <p:bldP spid="32"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1634903" y="709065"/>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3.5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训练过程</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2" name="图片 1"/>
          <p:cNvPicPr>
            <a:picLocks noChangeAspect="1"/>
          </p:cNvPicPr>
          <p:nvPr/>
        </p:nvPicPr>
        <p:blipFill>
          <a:blip r:embed="rId1"/>
          <a:stretch>
            <a:fillRect/>
          </a:stretch>
        </p:blipFill>
        <p:spPr>
          <a:xfrm>
            <a:off x="5980430" y="623570"/>
            <a:ext cx="4796790" cy="5611495"/>
          </a:xfrm>
          <a:prstGeom prst="rect">
            <a:avLst/>
          </a:prstGeom>
        </p:spPr>
      </p:pic>
      <p:sp>
        <p:nvSpPr>
          <p:cNvPr id="36" name="文本框 35"/>
          <p:cNvSpPr txBox="1"/>
          <p:nvPr/>
        </p:nvSpPr>
        <p:spPr>
          <a:xfrm>
            <a:off x="11212830" y="344170"/>
            <a:ext cx="603250" cy="368300"/>
          </a:xfrm>
          <a:prstGeom prst="rect">
            <a:avLst/>
          </a:prstGeom>
          <a:noFill/>
        </p:spPr>
        <p:txBody>
          <a:bodyPr wrap="none" rtlCol="0">
            <a:spAutoFit/>
          </a:bodyPr>
          <a:p>
            <a:r>
              <a:rPr lang="en-US" altLang="zh-CN"/>
              <a:t>18/24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3366262" y="2725356"/>
            <a:ext cx="731896" cy="648675"/>
            <a:chOff x="3885937" y="3040648"/>
            <a:chExt cx="1954833" cy="1732556"/>
          </a:xfrm>
        </p:grpSpPr>
        <p:grpSp>
          <p:nvGrpSpPr>
            <p:cNvPr id="111" name="组合 110"/>
            <p:cNvGrpSpPr/>
            <p:nvPr/>
          </p:nvGrpSpPr>
          <p:grpSpPr>
            <a:xfrm>
              <a:off x="3885937" y="3040648"/>
              <a:ext cx="1954833" cy="1732556"/>
              <a:chOff x="3295850" y="2263222"/>
              <a:chExt cx="2643765" cy="2343151"/>
            </a:xfrm>
          </p:grpSpPr>
          <p:sp>
            <p:nvSpPr>
              <p:cNvPr id="115"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endParaRPr>
              </a:p>
            </p:txBody>
          </p:sp>
          <p:sp>
            <p:nvSpPr>
              <p:cNvPr id="116"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endParaRPr>
              </a:p>
            </p:txBody>
          </p:sp>
        </p:grpSp>
        <p:sp>
          <p:nvSpPr>
            <p:cNvPr id="113" name="文本框 32"/>
            <p:cNvSpPr txBox="1"/>
            <p:nvPr/>
          </p:nvSpPr>
          <p:spPr>
            <a:xfrm>
              <a:off x="4082020" y="3305776"/>
              <a:ext cx="1530112" cy="1233068"/>
            </a:xfrm>
            <a:prstGeom prst="rect">
              <a:avLst/>
            </a:prstGeom>
            <a:noFill/>
          </p:spPr>
          <p:txBody>
            <a:bodyPr wrap="square" rtlCol="0" anchor="ctr">
              <a:spAutoFit/>
            </a:bodyPr>
            <a:lstStyle/>
            <a:p>
              <a:pPr algn="ctr"/>
              <a:r>
                <a:rPr lang="en-US" altLang="zh-CN" sz="2400" dirty="0">
                  <a:solidFill>
                    <a:schemeClr val="bg1"/>
                  </a:solidFill>
                  <a:latin typeface="Impact" panose="020B0806030902050204" pitchFamily="34" charset="0"/>
                  <a:ea typeface="微软雅黑" panose="020B0503020204020204" charset="-122"/>
                </a:rPr>
                <a:t>01</a:t>
              </a:r>
              <a:endParaRPr lang="zh-CN" altLang="en-US" sz="2400" dirty="0">
                <a:solidFill>
                  <a:schemeClr val="bg1"/>
                </a:solidFill>
                <a:latin typeface="Impact" panose="020B0806030902050204" pitchFamily="34" charset="0"/>
                <a:ea typeface="微软雅黑" panose="020B0503020204020204" charset="-122"/>
              </a:endParaRPr>
            </a:p>
          </p:txBody>
        </p:sp>
      </p:grpSp>
      <p:grpSp>
        <p:nvGrpSpPr>
          <p:cNvPr id="4" name="组合 3"/>
          <p:cNvGrpSpPr/>
          <p:nvPr/>
        </p:nvGrpSpPr>
        <p:grpSpPr>
          <a:xfrm>
            <a:off x="4239563" y="2725356"/>
            <a:ext cx="3097000" cy="683927"/>
            <a:chOff x="3971621" y="2488921"/>
            <a:chExt cx="3097000" cy="683927"/>
          </a:xfrm>
        </p:grpSpPr>
        <p:sp>
          <p:nvSpPr>
            <p:cNvPr id="156" name="圆角矩形 155"/>
            <p:cNvSpPr/>
            <p:nvPr/>
          </p:nvSpPr>
          <p:spPr>
            <a:xfrm>
              <a:off x="3971621" y="2508792"/>
              <a:ext cx="3097000" cy="644185"/>
            </a:xfrm>
            <a:prstGeom prst="roundRect">
              <a:avLst>
                <a:gd name="adj" fmla="val 50000"/>
              </a:avLst>
            </a:prstGeom>
            <a:gradFill>
              <a:gsLst>
                <a:gs pos="100000">
                  <a:schemeClr val="bg1">
                    <a:lumMod val="95000"/>
                  </a:schemeClr>
                </a:gs>
                <a:gs pos="0">
                  <a:schemeClr val="bg1"/>
                </a:gs>
              </a:gsLst>
              <a:lin ang="5400000" scaled="1"/>
            </a:gradFill>
            <a:ln w="22225">
              <a:solidFill>
                <a:schemeClr val="bg1">
                  <a:lumMod val="85000"/>
                </a:schemeClr>
              </a:soli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9" name="标题 1"/>
            <p:cNvSpPr txBox="1"/>
            <p:nvPr/>
          </p:nvSpPr>
          <p:spPr>
            <a:xfrm>
              <a:off x="4180176" y="2488921"/>
              <a:ext cx="2679891" cy="683927"/>
            </a:xfrm>
            <a:prstGeom prst="rect">
              <a:avLst/>
            </a:prstGeom>
          </p:spPr>
          <p:txBody>
            <a:bodyPr lIns="91415" tIns="45708" rIns="91415" bIns="45708" anchor="ctr">
              <a:norm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nSpc>
                  <a:spcPct val="100000"/>
                </a:lnSpc>
              </a:pPr>
              <a:r>
                <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rPr>
                <a:t>选题介绍</a:t>
              </a:r>
              <a:endPar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endParaRPr>
            </a:p>
          </p:txBody>
        </p:sp>
      </p:grpSp>
      <p:sp>
        <p:nvSpPr>
          <p:cNvPr id="37" name="矩形 36"/>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8" name="矩形 37"/>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9" name="矩形 38"/>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0" name="矩形 39"/>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1" name="矩形 40"/>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2" name="矩形 41"/>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3" name="矩形 42"/>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4" name="矩形 43"/>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45" name="矩形 44"/>
          <p:cNvSpPr/>
          <p:nvPr/>
        </p:nvSpPr>
        <p:spPr>
          <a:xfrm rot="2700000">
            <a:off x="9760723" y="5009230"/>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46" name="组合 45"/>
          <p:cNvGrpSpPr/>
          <p:nvPr/>
        </p:nvGrpSpPr>
        <p:grpSpPr>
          <a:xfrm rot="10800000">
            <a:off x="4754233" y="852807"/>
            <a:ext cx="1340098" cy="1187722"/>
            <a:chOff x="3295850" y="2263222"/>
            <a:chExt cx="2643765" cy="2343151"/>
          </a:xfrm>
        </p:grpSpPr>
        <p:sp>
          <p:nvSpPr>
            <p:cNvPr id="4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0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4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zh-CN" altLang="en-US" sz="40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目</a:t>
              </a:r>
              <a:endParaRPr lang="zh-CN" altLang="en-US" sz="40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grpSp>
        <p:nvGrpSpPr>
          <p:cNvPr id="49" name="组合 48"/>
          <p:cNvGrpSpPr/>
          <p:nvPr/>
        </p:nvGrpSpPr>
        <p:grpSpPr>
          <a:xfrm rot="10800000">
            <a:off x="6258402" y="852807"/>
            <a:ext cx="1340098" cy="1187722"/>
            <a:chOff x="3295850" y="2263222"/>
            <a:chExt cx="2643765" cy="2343151"/>
          </a:xfrm>
        </p:grpSpPr>
        <p:sp>
          <p:nvSpPr>
            <p:cNvPr id="50"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000" b="1">
                <a:solidFill>
                  <a:prstClr val="black"/>
                </a:solidFill>
                <a:effectLst>
                  <a:outerShdw blurRad="38100" dist="38100" dir="2700000" algn="tl">
                    <a:srgbClr val="000000">
                      <a:alpha val="43137"/>
                    </a:srgbClr>
                  </a:outerShdw>
                </a:effectLst>
                <a:latin typeface="+mj-lt"/>
                <a:ea typeface="微软雅黑" panose="020B0503020204020204" charset="-122"/>
              </a:endParaRPr>
            </a:p>
          </p:txBody>
        </p:sp>
        <p:sp>
          <p:nvSpPr>
            <p:cNvPr id="51"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r>
                <a:rPr lang="zh-CN" altLang="en-US" sz="4000" b="1" dirty="0" smtClean="0">
                  <a:solidFill>
                    <a:schemeClr val="bg1"/>
                  </a:solidFill>
                  <a:effectLst>
                    <a:outerShdw blurRad="38100" dist="38100" dir="2700000" algn="tl">
                      <a:srgbClr val="000000">
                        <a:alpha val="43137"/>
                      </a:srgbClr>
                    </a:outerShdw>
                  </a:effectLst>
                  <a:latin typeface="+mj-lt"/>
                  <a:ea typeface="微软雅黑" panose="020B0503020204020204" charset="-122"/>
                </a:rPr>
                <a:t>录</a:t>
              </a:r>
              <a:endParaRPr lang="zh-CN" altLang="en-US" sz="4000" b="1" dirty="0">
                <a:solidFill>
                  <a:schemeClr val="bg1"/>
                </a:solidFill>
                <a:effectLst>
                  <a:outerShdw blurRad="38100" dist="38100" dir="2700000" algn="tl">
                    <a:srgbClr val="000000">
                      <a:alpha val="43137"/>
                    </a:srgbClr>
                  </a:outerShdw>
                </a:effectLst>
                <a:latin typeface="+mj-lt"/>
                <a:ea typeface="微软雅黑" panose="020B0503020204020204" charset="-122"/>
              </a:endParaRPr>
            </a:p>
          </p:txBody>
        </p:sp>
      </p:grpSp>
      <p:grpSp>
        <p:nvGrpSpPr>
          <p:cNvPr id="103" name="组合 102"/>
          <p:cNvGrpSpPr/>
          <p:nvPr/>
        </p:nvGrpSpPr>
        <p:grpSpPr>
          <a:xfrm>
            <a:off x="8065524" y="3578111"/>
            <a:ext cx="731896" cy="648675"/>
            <a:chOff x="3885937" y="3040648"/>
            <a:chExt cx="1954833" cy="1732556"/>
          </a:xfrm>
        </p:grpSpPr>
        <p:grpSp>
          <p:nvGrpSpPr>
            <p:cNvPr id="104" name="组合 103"/>
            <p:cNvGrpSpPr/>
            <p:nvPr/>
          </p:nvGrpSpPr>
          <p:grpSpPr>
            <a:xfrm>
              <a:off x="3885937" y="3040648"/>
              <a:ext cx="1954833" cy="1732556"/>
              <a:chOff x="3295850" y="2263222"/>
              <a:chExt cx="2643765" cy="2343151"/>
            </a:xfrm>
          </p:grpSpPr>
          <p:sp>
            <p:nvSpPr>
              <p:cNvPr id="10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endParaRPr>
              </a:p>
            </p:txBody>
          </p:sp>
          <p:sp>
            <p:nvSpPr>
              <p:cNvPr id="10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endParaRPr>
              </a:p>
            </p:txBody>
          </p:sp>
        </p:grpSp>
        <p:sp>
          <p:nvSpPr>
            <p:cNvPr id="105" name="文本框 32"/>
            <p:cNvSpPr txBox="1"/>
            <p:nvPr/>
          </p:nvSpPr>
          <p:spPr>
            <a:xfrm>
              <a:off x="4082020" y="3305776"/>
              <a:ext cx="1530112" cy="1233068"/>
            </a:xfrm>
            <a:prstGeom prst="rect">
              <a:avLst/>
            </a:prstGeom>
            <a:noFill/>
          </p:spPr>
          <p:txBody>
            <a:bodyPr wrap="square" rtlCol="0" anchor="ctr">
              <a:spAutoFit/>
            </a:bodyPr>
            <a:lstStyle/>
            <a:p>
              <a:pPr algn="ctr"/>
              <a:r>
                <a:rPr lang="en-US" altLang="zh-CN" sz="2400" dirty="0" smtClean="0">
                  <a:solidFill>
                    <a:schemeClr val="bg1"/>
                  </a:solidFill>
                  <a:latin typeface="Impact" panose="020B0806030902050204" pitchFamily="34" charset="0"/>
                  <a:ea typeface="微软雅黑" panose="020B0503020204020204" charset="-122"/>
                </a:rPr>
                <a:t>02</a:t>
              </a:r>
              <a:endParaRPr lang="zh-CN" altLang="en-US" sz="2400" dirty="0">
                <a:solidFill>
                  <a:schemeClr val="bg1"/>
                </a:solidFill>
                <a:latin typeface="Impact" panose="020B0806030902050204" pitchFamily="34" charset="0"/>
                <a:ea typeface="微软雅黑" panose="020B0503020204020204" charset="-122"/>
              </a:endParaRPr>
            </a:p>
          </p:txBody>
        </p:sp>
      </p:grpSp>
      <p:grpSp>
        <p:nvGrpSpPr>
          <p:cNvPr id="108" name="组合 107"/>
          <p:cNvGrpSpPr/>
          <p:nvPr/>
        </p:nvGrpSpPr>
        <p:grpSpPr>
          <a:xfrm>
            <a:off x="4832227" y="3578111"/>
            <a:ext cx="3097000" cy="683927"/>
            <a:chOff x="3971621" y="2488921"/>
            <a:chExt cx="3097000" cy="683927"/>
          </a:xfrm>
        </p:grpSpPr>
        <p:sp>
          <p:nvSpPr>
            <p:cNvPr id="109" name="圆角矩形 108"/>
            <p:cNvSpPr/>
            <p:nvPr/>
          </p:nvSpPr>
          <p:spPr>
            <a:xfrm>
              <a:off x="3971621" y="2508792"/>
              <a:ext cx="3097000" cy="644185"/>
            </a:xfrm>
            <a:prstGeom prst="roundRect">
              <a:avLst>
                <a:gd name="adj" fmla="val 50000"/>
              </a:avLst>
            </a:prstGeom>
            <a:gradFill>
              <a:gsLst>
                <a:gs pos="100000">
                  <a:schemeClr val="bg1">
                    <a:lumMod val="95000"/>
                  </a:schemeClr>
                </a:gs>
                <a:gs pos="0">
                  <a:schemeClr val="bg1"/>
                </a:gs>
              </a:gsLst>
              <a:lin ang="5400000" scaled="1"/>
            </a:gradFill>
            <a:ln w="22225">
              <a:solidFill>
                <a:schemeClr val="bg1">
                  <a:lumMod val="85000"/>
                </a:schemeClr>
              </a:soli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2" name="标题 1"/>
            <p:cNvSpPr txBox="1"/>
            <p:nvPr/>
          </p:nvSpPr>
          <p:spPr>
            <a:xfrm>
              <a:off x="4180176" y="2488921"/>
              <a:ext cx="2679891" cy="683927"/>
            </a:xfrm>
            <a:prstGeom prst="rect">
              <a:avLst/>
            </a:prstGeom>
          </p:spPr>
          <p:txBody>
            <a:bodyPr lIns="91415" tIns="45708" rIns="91415" bIns="45708" anchor="ctr">
              <a:norm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nSpc>
                  <a:spcPct val="100000"/>
                </a:lnSpc>
              </a:pPr>
              <a:r>
                <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rPr>
                <a:t>数据集情况</a:t>
              </a:r>
              <a:endPar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endParaRPr>
            </a:p>
          </p:txBody>
        </p:sp>
      </p:grpSp>
      <p:grpSp>
        <p:nvGrpSpPr>
          <p:cNvPr id="114" name="组合 113"/>
          <p:cNvGrpSpPr/>
          <p:nvPr/>
        </p:nvGrpSpPr>
        <p:grpSpPr>
          <a:xfrm>
            <a:off x="3366262" y="4463603"/>
            <a:ext cx="731896" cy="648675"/>
            <a:chOff x="3885937" y="3040648"/>
            <a:chExt cx="1954833" cy="1732556"/>
          </a:xfrm>
        </p:grpSpPr>
        <p:grpSp>
          <p:nvGrpSpPr>
            <p:cNvPr id="117" name="组合 116"/>
            <p:cNvGrpSpPr/>
            <p:nvPr/>
          </p:nvGrpSpPr>
          <p:grpSpPr>
            <a:xfrm>
              <a:off x="3885937" y="3040648"/>
              <a:ext cx="1954833" cy="1732556"/>
              <a:chOff x="3295850" y="2263222"/>
              <a:chExt cx="2643765" cy="2343151"/>
            </a:xfrm>
          </p:grpSpPr>
          <p:sp>
            <p:nvSpPr>
              <p:cNvPr id="119"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endParaRPr>
              </a:p>
            </p:txBody>
          </p:sp>
          <p:sp>
            <p:nvSpPr>
              <p:cNvPr id="12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endParaRPr>
              </a:p>
            </p:txBody>
          </p:sp>
        </p:grpSp>
        <p:sp>
          <p:nvSpPr>
            <p:cNvPr id="118" name="文本框 32"/>
            <p:cNvSpPr txBox="1"/>
            <p:nvPr/>
          </p:nvSpPr>
          <p:spPr>
            <a:xfrm>
              <a:off x="4082020" y="3305776"/>
              <a:ext cx="1530112" cy="1233068"/>
            </a:xfrm>
            <a:prstGeom prst="rect">
              <a:avLst/>
            </a:prstGeom>
            <a:noFill/>
          </p:spPr>
          <p:txBody>
            <a:bodyPr wrap="square" rtlCol="0" anchor="ctr">
              <a:spAutoFit/>
            </a:bodyPr>
            <a:lstStyle/>
            <a:p>
              <a:pPr algn="ctr"/>
              <a:r>
                <a:rPr lang="en-US" altLang="zh-CN" sz="2400" dirty="0" smtClean="0">
                  <a:solidFill>
                    <a:schemeClr val="bg1"/>
                  </a:solidFill>
                  <a:latin typeface="Impact" panose="020B0806030902050204" pitchFamily="34" charset="0"/>
                  <a:ea typeface="微软雅黑" panose="020B0503020204020204" charset="-122"/>
                </a:rPr>
                <a:t>03</a:t>
              </a:r>
              <a:endParaRPr lang="zh-CN" altLang="en-US" sz="2400" dirty="0">
                <a:solidFill>
                  <a:schemeClr val="bg1"/>
                </a:solidFill>
                <a:latin typeface="Impact" panose="020B0806030902050204" pitchFamily="34" charset="0"/>
                <a:ea typeface="微软雅黑" panose="020B0503020204020204" charset="-122"/>
              </a:endParaRPr>
            </a:p>
          </p:txBody>
        </p:sp>
      </p:grpSp>
      <p:grpSp>
        <p:nvGrpSpPr>
          <p:cNvPr id="121" name="组合 120"/>
          <p:cNvGrpSpPr/>
          <p:nvPr/>
        </p:nvGrpSpPr>
        <p:grpSpPr>
          <a:xfrm>
            <a:off x="4239563" y="4463603"/>
            <a:ext cx="3097000" cy="683927"/>
            <a:chOff x="3971621" y="2488921"/>
            <a:chExt cx="3097000" cy="683927"/>
          </a:xfrm>
        </p:grpSpPr>
        <p:sp>
          <p:nvSpPr>
            <p:cNvPr id="122" name="圆角矩形 121"/>
            <p:cNvSpPr/>
            <p:nvPr/>
          </p:nvSpPr>
          <p:spPr>
            <a:xfrm>
              <a:off x="3971621" y="2508792"/>
              <a:ext cx="3097000" cy="644185"/>
            </a:xfrm>
            <a:prstGeom prst="roundRect">
              <a:avLst>
                <a:gd name="adj" fmla="val 50000"/>
              </a:avLst>
            </a:prstGeom>
            <a:gradFill>
              <a:gsLst>
                <a:gs pos="100000">
                  <a:schemeClr val="bg1">
                    <a:lumMod val="95000"/>
                  </a:schemeClr>
                </a:gs>
                <a:gs pos="0">
                  <a:schemeClr val="bg1"/>
                </a:gs>
              </a:gsLst>
              <a:lin ang="5400000" scaled="1"/>
            </a:gradFill>
            <a:ln w="22225">
              <a:solidFill>
                <a:schemeClr val="bg1">
                  <a:lumMod val="85000"/>
                </a:schemeClr>
              </a:soli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3" name="标题 1"/>
            <p:cNvSpPr txBox="1"/>
            <p:nvPr/>
          </p:nvSpPr>
          <p:spPr>
            <a:xfrm>
              <a:off x="4180176" y="2488921"/>
              <a:ext cx="2679891" cy="683927"/>
            </a:xfrm>
            <a:prstGeom prst="rect">
              <a:avLst/>
            </a:prstGeom>
          </p:spPr>
          <p:txBody>
            <a:bodyPr lIns="91415" tIns="45708" rIns="91415" bIns="45708" anchor="ctr">
              <a:norm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nSpc>
                  <a:spcPct val="100000"/>
                </a:lnSpc>
              </a:pPr>
              <a:r>
                <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rPr>
                <a:t>实现思路</a:t>
              </a:r>
              <a:endPar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endParaRPr>
            </a:p>
          </p:txBody>
        </p:sp>
      </p:grpSp>
      <p:grpSp>
        <p:nvGrpSpPr>
          <p:cNvPr id="124" name="组合 123"/>
          <p:cNvGrpSpPr/>
          <p:nvPr/>
        </p:nvGrpSpPr>
        <p:grpSpPr>
          <a:xfrm>
            <a:off x="8065524" y="5316358"/>
            <a:ext cx="731896" cy="648675"/>
            <a:chOff x="3885937" y="3040648"/>
            <a:chExt cx="1954833" cy="1732556"/>
          </a:xfrm>
        </p:grpSpPr>
        <p:grpSp>
          <p:nvGrpSpPr>
            <p:cNvPr id="125" name="组合 124"/>
            <p:cNvGrpSpPr/>
            <p:nvPr/>
          </p:nvGrpSpPr>
          <p:grpSpPr>
            <a:xfrm>
              <a:off x="3885937" y="3040648"/>
              <a:ext cx="1954833" cy="1732556"/>
              <a:chOff x="3295850" y="2263222"/>
              <a:chExt cx="2643765" cy="2343151"/>
            </a:xfrm>
          </p:grpSpPr>
          <p:sp>
            <p:nvSpPr>
              <p:cNvPr id="12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endParaRPr>
              </a:p>
            </p:txBody>
          </p:sp>
          <p:sp>
            <p:nvSpPr>
              <p:cNvPr id="12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endParaRPr>
              </a:p>
            </p:txBody>
          </p:sp>
        </p:grpSp>
        <p:sp>
          <p:nvSpPr>
            <p:cNvPr id="126" name="文本框 32"/>
            <p:cNvSpPr txBox="1"/>
            <p:nvPr/>
          </p:nvSpPr>
          <p:spPr>
            <a:xfrm>
              <a:off x="4082020" y="3305776"/>
              <a:ext cx="1530112" cy="1233068"/>
            </a:xfrm>
            <a:prstGeom prst="rect">
              <a:avLst/>
            </a:prstGeom>
            <a:noFill/>
          </p:spPr>
          <p:txBody>
            <a:bodyPr wrap="square" rtlCol="0" anchor="ctr">
              <a:spAutoFit/>
            </a:bodyPr>
            <a:lstStyle/>
            <a:p>
              <a:pPr algn="ctr"/>
              <a:r>
                <a:rPr lang="en-US" altLang="zh-CN" sz="2400" dirty="0" smtClean="0">
                  <a:solidFill>
                    <a:schemeClr val="bg1"/>
                  </a:solidFill>
                  <a:latin typeface="Impact" panose="020B0806030902050204" pitchFamily="34" charset="0"/>
                  <a:ea typeface="微软雅黑" panose="020B0503020204020204" charset="-122"/>
                </a:rPr>
                <a:t>04</a:t>
              </a:r>
              <a:endParaRPr lang="zh-CN" altLang="en-US" sz="2400" dirty="0">
                <a:solidFill>
                  <a:schemeClr val="bg1"/>
                </a:solidFill>
                <a:latin typeface="Impact" panose="020B0806030902050204" pitchFamily="34" charset="0"/>
                <a:ea typeface="微软雅黑" panose="020B0503020204020204" charset="-122"/>
              </a:endParaRPr>
            </a:p>
          </p:txBody>
        </p:sp>
      </p:grpSp>
      <p:grpSp>
        <p:nvGrpSpPr>
          <p:cNvPr id="129" name="组合 128"/>
          <p:cNvGrpSpPr/>
          <p:nvPr/>
        </p:nvGrpSpPr>
        <p:grpSpPr>
          <a:xfrm>
            <a:off x="4832227" y="5316358"/>
            <a:ext cx="3097000" cy="683927"/>
            <a:chOff x="3971621" y="2488921"/>
            <a:chExt cx="3097000" cy="683927"/>
          </a:xfrm>
        </p:grpSpPr>
        <p:sp>
          <p:nvSpPr>
            <p:cNvPr id="130" name="圆角矩形 129"/>
            <p:cNvSpPr/>
            <p:nvPr/>
          </p:nvSpPr>
          <p:spPr>
            <a:xfrm>
              <a:off x="3971621" y="2508792"/>
              <a:ext cx="3097000" cy="644185"/>
            </a:xfrm>
            <a:prstGeom prst="roundRect">
              <a:avLst>
                <a:gd name="adj" fmla="val 50000"/>
              </a:avLst>
            </a:prstGeom>
            <a:gradFill>
              <a:gsLst>
                <a:gs pos="100000">
                  <a:schemeClr val="bg1">
                    <a:lumMod val="95000"/>
                  </a:schemeClr>
                </a:gs>
                <a:gs pos="0">
                  <a:schemeClr val="bg1"/>
                </a:gs>
              </a:gsLst>
              <a:lin ang="5400000" scaled="1"/>
            </a:gradFill>
            <a:ln w="22225">
              <a:solidFill>
                <a:schemeClr val="bg1">
                  <a:lumMod val="85000"/>
                </a:schemeClr>
              </a:soli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2F5597"/>
                    </a:gs>
                    <a:gs pos="100000">
                      <a:srgbClr val="0F2643"/>
                    </a:gs>
                  </a:gsLst>
                  <a:lin ang="5400000" scaled="0"/>
                </a:gradFill>
                <a:latin typeface="微软雅黑" panose="020B0503020204020204" charset="-122"/>
                <a:ea typeface="微软雅黑" panose="020B0503020204020204" charset="-122"/>
              </a:endParaRPr>
            </a:p>
          </p:txBody>
        </p:sp>
        <p:sp>
          <p:nvSpPr>
            <p:cNvPr id="131" name="标题 1"/>
            <p:cNvSpPr txBox="1"/>
            <p:nvPr/>
          </p:nvSpPr>
          <p:spPr>
            <a:xfrm>
              <a:off x="4180176" y="2488921"/>
              <a:ext cx="2679891" cy="683927"/>
            </a:xfrm>
            <a:prstGeom prst="rect">
              <a:avLst/>
            </a:prstGeom>
          </p:spPr>
          <p:txBody>
            <a:bodyPr lIns="91415" tIns="45708" rIns="91415" bIns="45708" anchor="ctr">
              <a:norm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nSpc>
                  <a:spcPct val="100000"/>
                </a:lnSpc>
              </a:pPr>
              <a:r>
                <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rPr>
                <a:t>心得体会</a:t>
              </a:r>
              <a:endParaRPr lang="zh-CN" altLang="en-US" b="1" spc="300" dirty="0" smtClean="0">
                <a:gradFill>
                  <a:gsLst>
                    <a:gs pos="0">
                      <a:srgbClr val="2F5597"/>
                    </a:gs>
                    <a:gs pos="100000">
                      <a:srgbClr val="0F2643"/>
                    </a:gs>
                  </a:gsLst>
                  <a:lin ang="5400000" scaled="0"/>
                </a:gradFill>
                <a:latin typeface="微软雅黑" panose="020B0503020204020204" charset="-122"/>
                <a:ea typeface="微软雅黑" panose="020B0503020204020204" charset="-122"/>
              </a:endParaRPr>
            </a:p>
          </p:txBody>
        </p:sp>
      </p:grpSp>
      <p:sp>
        <p:nvSpPr>
          <p:cNvPr id="132" name="椭圆 131"/>
          <p:cNvSpPr/>
          <p:nvPr/>
        </p:nvSpPr>
        <p:spPr>
          <a:xfrm flipV="1">
            <a:off x="9150368" y="1735749"/>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33" name="椭圆 132"/>
          <p:cNvSpPr/>
          <p:nvPr/>
        </p:nvSpPr>
        <p:spPr>
          <a:xfrm flipV="1">
            <a:off x="8302959" y="1660837"/>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34" name="椭圆 133"/>
          <p:cNvSpPr/>
          <p:nvPr/>
        </p:nvSpPr>
        <p:spPr>
          <a:xfrm flipV="1">
            <a:off x="7903136" y="953793"/>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35" name="椭圆 134"/>
          <p:cNvSpPr/>
          <p:nvPr/>
        </p:nvSpPr>
        <p:spPr>
          <a:xfrm flipV="1">
            <a:off x="2310499" y="1446668"/>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36" name="椭圆 135"/>
          <p:cNvSpPr/>
          <p:nvPr/>
        </p:nvSpPr>
        <p:spPr>
          <a:xfrm flipV="1">
            <a:off x="3453071" y="1555422"/>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37" name="椭圆 136"/>
          <p:cNvSpPr/>
          <p:nvPr/>
        </p:nvSpPr>
        <p:spPr>
          <a:xfrm flipV="1">
            <a:off x="3278913" y="932951"/>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139" name="椭圆 138"/>
          <p:cNvSpPr/>
          <p:nvPr/>
        </p:nvSpPr>
        <p:spPr>
          <a:xfrm flipV="1">
            <a:off x="4377830" y="1898474"/>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41" name="椭圆 140"/>
          <p:cNvSpPr/>
          <p:nvPr/>
        </p:nvSpPr>
        <p:spPr>
          <a:xfrm flipV="1">
            <a:off x="6198632" y="215294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42" name="椭圆 141"/>
          <p:cNvSpPr/>
          <p:nvPr/>
        </p:nvSpPr>
        <p:spPr>
          <a:xfrm flipV="1">
            <a:off x="7805140" y="1576193"/>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43" name="椭圆 142"/>
          <p:cNvSpPr/>
          <p:nvPr/>
        </p:nvSpPr>
        <p:spPr>
          <a:xfrm flipV="1">
            <a:off x="9446826" y="889156"/>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144" name="椭圆 143"/>
          <p:cNvSpPr/>
          <p:nvPr/>
        </p:nvSpPr>
        <p:spPr>
          <a:xfrm flipV="1">
            <a:off x="4136282" y="893976"/>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6" name="文本框 35"/>
          <p:cNvSpPr txBox="1"/>
          <p:nvPr/>
        </p:nvSpPr>
        <p:spPr>
          <a:xfrm>
            <a:off x="11212830" y="344170"/>
            <a:ext cx="504825" cy="368300"/>
          </a:xfrm>
          <a:prstGeom prst="rect">
            <a:avLst/>
          </a:prstGeom>
          <a:noFill/>
        </p:spPr>
        <p:txBody>
          <a:bodyPr wrap="none" rtlCol="0">
            <a:spAutoFit/>
          </a:bodyPr>
          <a:p>
            <a:r>
              <a:rPr lang="en-US" altLang="zh-CN"/>
              <a:t>1/24</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4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40000">
                                          <p:cBhvr additive="base">
                                            <p:cTn id="7" dur="750" fill="hold"/>
                                            <p:tgtEl>
                                              <p:spTgt spid="3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40000">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14:bounceEnd="40000">
                                          <p:cBhvr additive="base">
                                            <p:cTn id="11" dur="750" fill="hold"/>
                                            <p:tgtEl>
                                              <p:spTgt spid="38"/>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40000">
                                      <p:stCondLst>
                                        <p:cond delay="250"/>
                                      </p:stCondLst>
                                      <p:childTnLst>
                                        <p:set>
                                          <p:cBhvr>
                                            <p:cTn id="14" dur="1" fill="hold">
                                              <p:stCondLst>
                                                <p:cond delay="0"/>
                                              </p:stCondLst>
                                            </p:cTn>
                                            <p:tgtEl>
                                              <p:spTgt spid="41"/>
                                            </p:tgtEl>
                                            <p:attrNameLst>
                                              <p:attrName>style.visibility</p:attrName>
                                            </p:attrNameLst>
                                          </p:cBhvr>
                                          <p:to>
                                            <p:strVal val="visible"/>
                                          </p:to>
                                        </p:set>
                                        <p:anim calcmode="lin" valueType="num" p14:bounceEnd="40000">
                                          <p:cBhvr additive="base">
                                            <p:cTn id="15" dur="75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40000">
                                      <p:stCondLst>
                                        <p:cond delay="250"/>
                                      </p:stCondLst>
                                      <p:childTnLst>
                                        <p:set>
                                          <p:cBhvr>
                                            <p:cTn id="18" dur="1" fill="hold">
                                              <p:stCondLst>
                                                <p:cond delay="0"/>
                                              </p:stCondLst>
                                            </p:cTn>
                                            <p:tgtEl>
                                              <p:spTgt spid="40"/>
                                            </p:tgtEl>
                                            <p:attrNameLst>
                                              <p:attrName>style.visibility</p:attrName>
                                            </p:attrNameLst>
                                          </p:cBhvr>
                                          <p:to>
                                            <p:strVal val="visible"/>
                                          </p:to>
                                        </p:set>
                                        <p:anim calcmode="lin" valueType="num" p14:bounceEnd="40000">
                                          <p:cBhvr additive="base">
                                            <p:cTn id="19" dur="750" fill="hold"/>
                                            <p:tgtEl>
                                              <p:spTgt spid="40"/>
                                            </p:tgtEl>
                                            <p:attrNameLst>
                                              <p:attrName>ppt_x</p:attrName>
                                            </p:attrNameLst>
                                          </p:cBhvr>
                                          <p:tavLst>
                                            <p:tav tm="0">
                                              <p:val>
                                                <p:strVal val="0-#ppt_w/2"/>
                                              </p:val>
                                            </p:tav>
                                            <p:tav tm="100000">
                                              <p:val>
                                                <p:strVal val="#ppt_x"/>
                                              </p:val>
                                            </p:tav>
                                          </p:tavLst>
                                        </p:anim>
                                        <p:anim calcmode="lin" valueType="num" p14:bounceEnd="40000">
                                          <p:cBhvr additive="base">
                                            <p:cTn id="20" dur="75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40000">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14:bounceEnd="40000">
                                          <p:cBhvr additive="base">
                                            <p:cTn id="23" dur="75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24" dur="75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14:presetBounceEnd="40000">
                                      <p:stCondLst>
                                        <p:cond delay="250"/>
                                      </p:stCondLst>
                                      <p:childTnLst>
                                        <p:set>
                                          <p:cBhvr>
                                            <p:cTn id="26" dur="1" fill="hold">
                                              <p:stCondLst>
                                                <p:cond delay="0"/>
                                              </p:stCondLst>
                                            </p:cTn>
                                            <p:tgtEl>
                                              <p:spTgt spid="44"/>
                                            </p:tgtEl>
                                            <p:attrNameLst>
                                              <p:attrName>style.visibility</p:attrName>
                                            </p:attrNameLst>
                                          </p:cBhvr>
                                          <p:to>
                                            <p:strVal val="visible"/>
                                          </p:to>
                                        </p:set>
                                        <p:anim calcmode="lin" valueType="num" p14:bounceEnd="40000">
                                          <p:cBhvr additive="base">
                                            <p:cTn id="27" dur="75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14:presetBounceEnd="40000">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14:bounceEnd="40000">
                                          <p:cBhvr additive="base">
                                            <p:cTn id="31" dur="75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14:presetBounceEnd="40000">
                                      <p:stCondLst>
                                        <p:cond delay="250"/>
                                      </p:stCondLst>
                                      <p:childTnLst>
                                        <p:set>
                                          <p:cBhvr>
                                            <p:cTn id="34" dur="1" fill="hold">
                                              <p:stCondLst>
                                                <p:cond delay="0"/>
                                              </p:stCondLst>
                                            </p:cTn>
                                            <p:tgtEl>
                                              <p:spTgt spid="43"/>
                                            </p:tgtEl>
                                            <p:attrNameLst>
                                              <p:attrName>style.visibility</p:attrName>
                                            </p:attrNameLst>
                                          </p:cBhvr>
                                          <p:to>
                                            <p:strVal val="visible"/>
                                          </p:to>
                                        </p:set>
                                        <p:anim calcmode="lin" valueType="num" p14:bounceEnd="40000">
                                          <p:cBhvr additive="base">
                                            <p:cTn id="35" dur="75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14:presetBounceEnd="40000">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14:bounceEnd="40000">
                                          <p:cBhvr additive="base">
                                            <p:cTn id="39" dur="75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45"/>
                                            </p:tgtEl>
                                            <p:attrNameLst>
                                              <p:attrName>ppt_y</p:attrName>
                                            </p:attrNameLst>
                                          </p:cBhvr>
                                          <p:tavLst>
                                            <p:tav tm="0">
                                              <p:val>
                                                <p:strVal val="1+#ppt_h/2"/>
                                              </p:val>
                                            </p:tav>
                                            <p:tav tm="100000">
                                              <p:val>
                                                <p:strVal val="#ppt_y"/>
                                              </p:val>
                                            </p:tav>
                                          </p:tavLst>
                                        </p:anim>
                                      </p:childTnLst>
                                    </p:cTn>
                                  </p:par>
                                  <p:par>
                                    <p:cTn id="41" presetID="50" presetClass="entr" presetSubtype="0" decel="10000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750" fill="hold"/>
                                            <p:tgtEl>
                                              <p:spTgt spid="46"/>
                                            </p:tgtEl>
                                            <p:attrNameLst>
                                              <p:attrName>ppt_w</p:attrName>
                                            </p:attrNameLst>
                                          </p:cBhvr>
                                          <p:tavLst>
                                            <p:tav tm="0">
                                              <p:val>
                                                <p:strVal val="#ppt_w+.3"/>
                                              </p:val>
                                            </p:tav>
                                            <p:tav tm="100000">
                                              <p:val>
                                                <p:strVal val="#ppt_w"/>
                                              </p:val>
                                            </p:tav>
                                          </p:tavLst>
                                        </p:anim>
                                        <p:anim calcmode="lin" valueType="num">
                                          <p:cBhvr>
                                            <p:cTn id="44" dur="750" fill="hold"/>
                                            <p:tgtEl>
                                              <p:spTgt spid="46"/>
                                            </p:tgtEl>
                                            <p:attrNameLst>
                                              <p:attrName>ppt_h</p:attrName>
                                            </p:attrNameLst>
                                          </p:cBhvr>
                                          <p:tavLst>
                                            <p:tav tm="0">
                                              <p:val>
                                                <p:strVal val="#ppt_h"/>
                                              </p:val>
                                            </p:tav>
                                            <p:tav tm="100000">
                                              <p:val>
                                                <p:strVal val="#ppt_h"/>
                                              </p:val>
                                            </p:tav>
                                          </p:tavLst>
                                        </p:anim>
                                        <p:animEffect transition="in" filter="fade">
                                          <p:cBhvr>
                                            <p:cTn id="45" dur="750"/>
                                            <p:tgtEl>
                                              <p:spTgt spid="46"/>
                                            </p:tgtEl>
                                          </p:cBhvr>
                                        </p:animEffect>
                                      </p:childTnLst>
                                    </p:cTn>
                                  </p:par>
                                  <p:par>
                                    <p:cTn id="46" presetID="50" presetClass="entr" presetSubtype="0" decel="100000" fill="hold" nodeType="withEffect">
                                      <p:stCondLst>
                                        <p:cond delay="250"/>
                                      </p:stCondLst>
                                      <p:childTnLst>
                                        <p:set>
                                          <p:cBhvr>
                                            <p:cTn id="47" dur="1" fill="hold">
                                              <p:stCondLst>
                                                <p:cond delay="0"/>
                                              </p:stCondLst>
                                            </p:cTn>
                                            <p:tgtEl>
                                              <p:spTgt spid="49"/>
                                            </p:tgtEl>
                                            <p:attrNameLst>
                                              <p:attrName>style.visibility</p:attrName>
                                            </p:attrNameLst>
                                          </p:cBhvr>
                                          <p:to>
                                            <p:strVal val="visible"/>
                                          </p:to>
                                        </p:set>
                                        <p:anim calcmode="lin" valueType="num">
                                          <p:cBhvr>
                                            <p:cTn id="48" dur="750" fill="hold"/>
                                            <p:tgtEl>
                                              <p:spTgt spid="49"/>
                                            </p:tgtEl>
                                            <p:attrNameLst>
                                              <p:attrName>ppt_w</p:attrName>
                                            </p:attrNameLst>
                                          </p:cBhvr>
                                          <p:tavLst>
                                            <p:tav tm="0">
                                              <p:val>
                                                <p:strVal val="#ppt_w+.3"/>
                                              </p:val>
                                            </p:tav>
                                            <p:tav tm="100000">
                                              <p:val>
                                                <p:strVal val="#ppt_w"/>
                                              </p:val>
                                            </p:tav>
                                          </p:tavLst>
                                        </p:anim>
                                        <p:anim calcmode="lin" valueType="num">
                                          <p:cBhvr>
                                            <p:cTn id="49" dur="750" fill="hold"/>
                                            <p:tgtEl>
                                              <p:spTgt spid="49"/>
                                            </p:tgtEl>
                                            <p:attrNameLst>
                                              <p:attrName>ppt_h</p:attrName>
                                            </p:attrNameLst>
                                          </p:cBhvr>
                                          <p:tavLst>
                                            <p:tav tm="0">
                                              <p:val>
                                                <p:strVal val="#ppt_h"/>
                                              </p:val>
                                            </p:tav>
                                            <p:tav tm="100000">
                                              <p:val>
                                                <p:strVal val="#ppt_h"/>
                                              </p:val>
                                            </p:tav>
                                          </p:tavLst>
                                        </p:anim>
                                        <p:animEffect transition="in" filter="fade">
                                          <p:cBhvr>
                                            <p:cTn id="50" dur="750"/>
                                            <p:tgtEl>
                                              <p:spTgt spid="49"/>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132"/>
                                            </p:tgtEl>
                                            <p:attrNameLst>
                                              <p:attrName>style.visibility</p:attrName>
                                            </p:attrNameLst>
                                          </p:cBhvr>
                                          <p:to>
                                            <p:strVal val="visible"/>
                                          </p:to>
                                        </p:set>
                                        <p:anim calcmode="lin" valueType="num">
                                          <p:cBhvr>
                                            <p:cTn id="53" dur="500" fill="hold"/>
                                            <p:tgtEl>
                                              <p:spTgt spid="132"/>
                                            </p:tgtEl>
                                            <p:attrNameLst>
                                              <p:attrName>ppt_w</p:attrName>
                                            </p:attrNameLst>
                                          </p:cBhvr>
                                          <p:tavLst>
                                            <p:tav tm="0">
                                              <p:val>
                                                <p:fltVal val="0"/>
                                              </p:val>
                                            </p:tav>
                                            <p:tav tm="100000">
                                              <p:val>
                                                <p:strVal val="#ppt_w"/>
                                              </p:val>
                                            </p:tav>
                                          </p:tavLst>
                                        </p:anim>
                                        <p:anim calcmode="lin" valueType="num">
                                          <p:cBhvr>
                                            <p:cTn id="54" dur="500" fill="hold"/>
                                            <p:tgtEl>
                                              <p:spTgt spid="132"/>
                                            </p:tgtEl>
                                            <p:attrNameLst>
                                              <p:attrName>ppt_h</p:attrName>
                                            </p:attrNameLst>
                                          </p:cBhvr>
                                          <p:tavLst>
                                            <p:tav tm="0">
                                              <p:val>
                                                <p:fltVal val="0"/>
                                              </p:val>
                                            </p:tav>
                                            <p:tav tm="100000">
                                              <p:val>
                                                <p:strVal val="#ppt_h"/>
                                              </p:val>
                                            </p:tav>
                                          </p:tavLst>
                                        </p:anim>
                                        <p:animEffect transition="in" filter="fade">
                                          <p:cBhvr>
                                            <p:cTn id="55" dur="500"/>
                                            <p:tgtEl>
                                              <p:spTgt spid="132"/>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36"/>
                                            </p:tgtEl>
                                            <p:attrNameLst>
                                              <p:attrName>style.visibility</p:attrName>
                                            </p:attrNameLst>
                                          </p:cBhvr>
                                          <p:to>
                                            <p:strVal val="visible"/>
                                          </p:to>
                                        </p:set>
                                        <p:anim calcmode="lin" valueType="num">
                                          <p:cBhvr>
                                            <p:cTn id="58" dur="500" fill="hold"/>
                                            <p:tgtEl>
                                              <p:spTgt spid="136"/>
                                            </p:tgtEl>
                                            <p:attrNameLst>
                                              <p:attrName>ppt_w</p:attrName>
                                            </p:attrNameLst>
                                          </p:cBhvr>
                                          <p:tavLst>
                                            <p:tav tm="0">
                                              <p:val>
                                                <p:fltVal val="0"/>
                                              </p:val>
                                            </p:tav>
                                            <p:tav tm="100000">
                                              <p:val>
                                                <p:strVal val="#ppt_w"/>
                                              </p:val>
                                            </p:tav>
                                          </p:tavLst>
                                        </p:anim>
                                        <p:anim calcmode="lin" valueType="num">
                                          <p:cBhvr>
                                            <p:cTn id="59" dur="500" fill="hold"/>
                                            <p:tgtEl>
                                              <p:spTgt spid="136"/>
                                            </p:tgtEl>
                                            <p:attrNameLst>
                                              <p:attrName>ppt_h</p:attrName>
                                            </p:attrNameLst>
                                          </p:cBhvr>
                                          <p:tavLst>
                                            <p:tav tm="0">
                                              <p:val>
                                                <p:fltVal val="0"/>
                                              </p:val>
                                            </p:tav>
                                            <p:tav tm="100000">
                                              <p:val>
                                                <p:strVal val="#ppt_h"/>
                                              </p:val>
                                            </p:tav>
                                          </p:tavLst>
                                        </p:anim>
                                        <p:animEffect transition="in" filter="fade">
                                          <p:cBhvr>
                                            <p:cTn id="60" dur="500"/>
                                            <p:tgtEl>
                                              <p:spTgt spid="136"/>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135"/>
                                            </p:tgtEl>
                                            <p:attrNameLst>
                                              <p:attrName>style.visibility</p:attrName>
                                            </p:attrNameLst>
                                          </p:cBhvr>
                                          <p:to>
                                            <p:strVal val="visible"/>
                                          </p:to>
                                        </p:set>
                                        <p:anim calcmode="lin" valueType="num">
                                          <p:cBhvr>
                                            <p:cTn id="63" dur="500" fill="hold"/>
                                            <p:tgtEl>
                                              <p:spTgt spid="135"/>
                                            </p:tgtEl>
                                            <p:attrNameLst>
                                              <p:attrName>ppt_w</p:attrName>
                                            </p:attrNameLst>
                                          </p:cBhvr>
                                          <p:tavLst>
                                            <p:tav tm="0">
                                              <p:val>
                                                <p:fltVal val="0"/>
                                              </p:val>
                                            </p:tav>
                                            <p:tav tm="100000">
                                              <p:val>
                                                <p:strVal val="#ppt_w"/>
                                              </p:val>
                                            </p:tav>
                                          </p:tavLst>
                                        </p:anim>
                                        <p:anim calcmode="lin" valueType="num">
                                          <p:cBhvr>
                                            <p:cTn id="64" dur="500" fill="hold"/>
                                            <p:tgtEl>
                                              <p:spTgt spid="135"/>
                                            </p:tgtEl>
                                            <p:attrNameLst>
                                              <p:attrName>ppt_h</p:attrName>
                                            </p:attrNameLst>
                                          </p:cBhvr>
                                          <p:tavLst>
                                            <p:tav tm="0">
                                              <p:val>
                                                <p:fltVal val="0"/>
                                              </p:val>
                                            </p:tav>
                                            <p:tav tm="100000">
                                              <p:val>
                                                <p:strVal val="#ppt_h"/>
                                              </p:val>
                                            </p:tav>
                                          </p:tavLst>
                                        </p:anim>
                                        <p:animEffect transition="in" filter="fade">
                                          <p:cBhvr>
                                            <p:cTn id="65" dur="500"/>
                                            <p:tgtEl>
                                              <p:spTgt spid="135"/>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142"/>
                                            </p:tgtEl>
                                            <p:attrNameLst>
                                              <p:attrName>style.visibility</p:attrName>
                                            </p:attrNameLst>
                                          </p:cBhvr>
                                          <p:to>
                                            <p:strVal val="visible"/>
                                          </p:to>
                                        </p:set>
                                        <p:anim calcmode="lin" valueType="num">
                                          <p:cBhvr>
                                            <p:cTn id="68" dur="500" fill="hold"/>
                                            <p:tgtEl>
                                              <p:spTgt spid="142"/>
                                            </p:tgtEl>
                                            <p:attrNameLst>
                                              <p:attrName>ppt_w</p:attrName>
                                            </p:attrNameLst>
                                          </p:cBhvr>
                                          <p:tavLst>
                                            <p:tav tm="0">
                                              <p:val>
                                                <p:fltVal val="0"/>
                                              </p:val>
                                            </p:tav>
                                            <p:tav tm="100000">
                                              <p:val>
                                                <p:strVal val="#ppt_w"/>
                                              </p:val>
                                            </p:tav>
                                          </p:tavLst>
                                        </p:anim>
                                        <p:anim calcmode="lin" valueType="num">
                                          <p:cBhvr>
                                            <p:cTn id="69" dur="500" fill="hold"/>
                                            <p:tgtEl>
                                              <p:spTgt spid="142"/>
                                            </p:tgtEl>
                                            <p:attrNameLst>
                                              <p:attrName>ppt_h</p:attrName>
                                            </p:attrNameLst>
                                          </p:cBhvr>
                                          <p:tavLst>
                                            <p:tav tm="0">
                                              <p:val>
                                                <p:fltVal val="0"/>
                                              </p:val>
                                            </p:tav>
                                            <p:tav tm="100000">
                                              <p:val>
                                                <p:strVal val="#ppt_h"/>
                                              </p:val>
                                            </p:tav>
                                          </p:tavLst>
                                        </p:anim>
                                        <p:animEffect transition="in" filter="fade">
                                          <p:cBhvr>
                                            <p:cTn id="70" dur="500"/>
                                            <p:tgtEl>
                                              <p:spTgt spid="142"/>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143"/>
                                            </p:tgtEl>
                                            <p:attrNameLst>
                                              <p:attrName>style.visibility</p:attrName>
                                            </p:attrNameLst>
                                          </p:cBhvr>
                                          <p:to>
                                            <p:strVal val="visible"/>
                                          </p:to>
                                        </p:set>
                                        <p:anim calcmode="lin" valueType="num">
                                          <p:cBhvr>
                                            <p:cTn id="73" dur="500" fill="hold"/>
                                            <p:tgtEl>
                                              <p:spTgt spid="143"/>
                                            </p:tgtEl>
                                            <p:attrNameLst>
                                              <p:attrName>ppt_w</p:attrName>
                                            </p:attrNameLst>
                                          </p:cBhvr>
                                          <p:tavLst>
                                            <p:tav tm="0">
                                              <p:val>
                                                <p:fltVal val="0"/>
                                              </p:val>
                                            </p:tav>
                                            <p:tav tm="100000">
                                              <p:val>
                                                <p:strVal val="#ppt_w"/>
                                              </p:val>
                                            </p:tav>
                                          </p:tavLst>
                                        </p:anim>
                                        <p:anim calcmode="lin" valueType="num">
                                          <p:cBhvr>
                                            <p:cTn id="74" dur="500" fill="hold"/>
                                            <p:tgtEl>
                                              <p:spTgt spid="143"/>
                                            </p:tgtEl>
                                            <p:attrNameLst>
                                              <p:attrName>ppt_h</p:attrName>
                                            </p:attrNameLst>
                                          </p:cBhvr>
                                          <p:tavLst>
                                            <p:tav tm="0">
                                              <p:val>
                                                <p:fltVal val="0"/>
                                              </p:val>
                                            </p:tav>
                                            <p:tav tm="100000">
                                              <p:val>
                                                <p:strVal val="#ppt_h"/>
                                              </p:val>
                                            </p:tav>
                                          </p:tavLst>
                                        </p:anim>
                                        <p:animEffect transition="in" filter="fade">
                                          <p:cBhvr>
                                            <p:cTn id="75" dur="500"/>
                                            <p:tgtEl>
                                              <p:spTgt spid="143"/>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500" fill="hold"/>
                                            <p:tgtEl>
                                              <p:spTgt spid="133"/>
                                            </p:tgtEl>
                                            <p:attrNameLst>
                                              <p:attrName>ppt_w</p:attrName>
                                            </p:attrNameLst>
                                          </p:cBhvr>
                                          <p:tavLst>
                                            <p:tav tm="0">
                                              <p:val>
                                                <p:fltVal val="0"/>
                                              </p:val>
                                            </p:tav>
                                            <p:tav tm="100000">
                                              <p:val>
                                                <p:strVal val="#ppt_w"/>
                                              </p:val>
                                            </p:tav>
                                          </p:tavLst>
                                        </p:anim>
                                        <p:anim calcmode="lin" valueType="num">
                                          <p:cBhvr>
                                            <p:cTn id="79" dur="500" fill="hold"/>
                                            <p:tgtEl>
                                              <p:spTgt spid="133"/>
                                            </p:tgtEl>
                                            <p:attrNameLst>
                                              <p:attrName>ppt_h</p:attrName>
                                            </p:attrNameLst>
                                          </p:cBhvr>
                                          <p:tavLst>
                                            <p:tav tm="0">
                                              <p:val>
                                                <p:fltVal val="0"/>
                                              </p:val>
                                            </p:tav>
                                            <p:tav tm="100000">
                                              <p:val>
                                                <p:strVal val="#ppt_h"/>
                                              </p:val>
                                            </p:tav>
                                          </p:tavLst>
                                        </p:anim>
                                        <p:animEffect transition="in" filter="fade">
                                          <p:cBhvr>
                                            <p:cTn id="80" dur="500"/>
                                            <p:tgtEl>
                                              <p:spTgt spid="133"/>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139"/>
                                            </p:tgtEl>
                                            <p:attrNameLst>
                                              <p:attrName>style.visibility</p:attrName>
                                            </p:attrNameLst>
                                          </p:cBhvr>
                                          <p:to>
                                            <p:strVal val="visible"/>
                                          </p:to>
                                        </p:set>
                                        <p:anim calcmode="lin" valueType="num">
                                          <p:cBhvr>
                                            <p:cTn id="83" dur="500" fill="hold"/>
                                            <p:tgtEl>
                                              <p:spTgt spid="139"/>
                                            </p:tgtEl>
                                            <p:attrNameLst>
                                              <p:attrName>ppt_w</p:attrName>
                                            </p:attrNameLst>
                                          </p:cBhvr>
                                          <p:tavLst>
                                            <p:tav tm="0">
                                              <p:val>
                                                <p:fltVal val="0"/>
                                              </p:val>
                                            </p:tav>
                                            <p:tav tm="100000">
                                              <p:val>
                                                <p:strVal val="#ppt_w"/>
                                              </p:val>
                                            </p:tav>
                                          </p:tavLst>
                                        </p:anim>
                                        <p:anim calcmode="lin" valueType="num">
                                          <p:cBhvr>
                                            <p:cTn id="84" dur="500" fill="hold"/>
                                            <p:tgtEl>
                                              <p:spTgt spid="139"/>
                                            </p:tgtEl>
                                            <p:attrNameLst>
                                              <p:attrName>ppt_h</p:attrName>
                                            </p:attrNameLst>
                                          </p:cBhvr>
                                          <p:tavLst>
                                            <p:tav tm="0">
                                              <p:val>
                                                <p:fltVal val="0"/>
                                              </p:val>
                                            </p:tav>
                                            <p:tav tm="100000">
                                              <p:val>
                                                <p:strVal val="#ppt_h"/>
                                              </p:val>
                                            </p:tav>
                                          </p:tavLst>
                                        </p:anim>
                                        <p:animEffect transition="in" filter="fade">
                                          <p:cBhvr>
                                            <p:cTn id="85" dur="500"/>
                                            <p:tgtEl>
                                              <p:spTgt spid="139"/>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fill="hold"/>
                                            <p:tgtEl>
                                              <p:spTgt spid="144"/>
                                            </p:tgtEl>
                                            <p:attrNameLst>
                                              <p:attrName>ppt_w</p:attrName>
                                            </p:attrNameLst>
                                          </p:cBhvr>
                                          <p:tavLst>
                                            <p:tav tm="0">
                                              <p:val>
                                                <p:fltVal val="0"/>
                                              </p:val>
                                            </p:tav>
                                            <p:tav tm="100000">
                                              <p:val>
                                                <p:strVal val="#ppt_w"/>
                                              </p:val>
                                            </p:tav>
                                          </p:tavLst>
                                        </p:anim>
                                        <p:anim calcmode="lin" valueType="num">
                                          <p:cBhvr>
                                            <p:cTn id="89" dur="500" fill="hold"/>
                                            <p:tgtEl>
                                              <p:spTgt spid="144"/>
                                            </p:tgtEl>
                                            <p:attrNameLst>
                                              <p:attrName>ppt_h</p:attrName>
                                            </p:attrNameLst>
                                          </p:cBhvr>
                                          <p:tavLst>
                                            <p:tav tm="0">
                                              <p:val>
                                                <p:fltVal val="0"/>
                                              </p:val>
                                            </p:tav>
                                            <p:tav tm="100000">
                                              <p:val>
                                                <p:strVal val="#ppt_h"/>
                                              </p:val>
                                            </p:tav>
                                          </p:tavLst>
                                        </p:anim>
                                        <p:animEffect transition="in" filter="fade">
                                          <p:cBhvr>
                                            <p:cTn id="90" dur="500"/>
                                            <p:tgtEl>
                                              <p:spTgt spid="144"/>
                                            </p:tgtEl>
                                          </p:cBhvr>
                                        </p:animEffect>
                                      </p:childTnLst>
                                    </p:cTn>
                                  </p:par>
                                  <p:par>
                                    <p:cTn id="91" presetID="53" presetClass="entr" presetSubtype="16" fill="hold" grpId="0" nodeType="withEffect">
                                      <p:stCondLst>
                                        <p:cond delay="250"/>
                                      </p:stCondLst>
                                      <p:childTnLst>
                                        <p:set>
                                          <p:cBhvr>
                                            <p:cTn id="92" dur="1" fill="hold">
                                              <p:stCondLst>
                                                <p:cond delay="0"/>
                                              </p:stCondLst>
                                            </p:cTn>
                                            <p:tgtEl>
                                              <p:spTgt spid="134"/>
                                            </p:tgtEl>
                                            <p:attrNameLst>
                                              <p:attrName>style.visibility</p:attrName>
                                            </p:attrNameLst>
                                          </p:cBhvr>
                                          <p:to>
                                            <p:strVal val="visible"/>
                                          </p:to>
                                        </p:set>
                                        <p:anim calcmode="lin" valueType="num">
                                          <p:cBhvr>
                                            <p:cTn id="93" dur="500" fill="hold"/>
                                            <p:tgtEl>
                                              <p:spTgt spid="134"/>
                                            </p:tgtEl>
                                            <p:attrNameLst>
                                              <p:attrName>ppt_w</p:attrName>
                                            </p:attrNameLst>
                                          </p:cBhvr>
                                          <p:tavLst>
                                            <p:tav tm="0">
                                              <p:val>
                                                <p:fltVal val="0"/>
                                              </p:val>
                                            </p:tav>
                                            <p:tav tm="100000">
                                              <p:val>
                                                <p:strVal val="#ppt_w"/>
                                              </p:val>
                                            </p:tav>
                                          </p:tavLst>
                                        </p:anim>
                                        <p:anim calcmode="lin" valueType="num">
                                          <p:cBhvr>
                                            <p:cTn id="94" dur="500" fill="hold"/>
                                            <p:tgtEl>
                                              <p:spTgt spid="134"/>
                                            </p:tgtEl>
                                            <p:attrNameLst>
                                              <p:attrName>ppt_h</p:attrName>
                                            </p:attrNameLst>
                                          </p:cBhvr>
                                          <p:tavLst>
                                            <p:tav tm="0">
                                              <p:val>
                                                <p:fltVal val="0"/>
                                              </p:val>
                                            </p:tav>
                                            <p:tav tm="100000">
                                              <p:val>
                                                <p:strVal val="#ppt_h"/>
                                              </p:val>
                                            </p:tav>
                                          </p:tavLst>
                                        </p:anim>
                                        <p:animEffect transition="in" filter="fade">
                                          <p:cBhvr>
                                            <p:cTn id="95" dur="500"/>
                                            <p:tgtEl>
                                              <p:spTgt spid="134"/>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141"/>
                                            </p:tgtEl>
                                            <p:attrNameLst>
                                              <p:attrName>style.visibility</p:attrName>
                                            </p:attrNameLst>
                                          </p:cBhvr>
                                          <p:to>
                                            <p:strVal val="visible"/>
                                          </p:to>
                                        </p:set>
                                        <p:anim calcmode="lin" valueType="num">
                                          <p:cBhvr>
                                            <p:cTn id="98" dur="500" fill="hold"/>
                                            <p:tgtEl>
                                              <p:spTgt spid="141"/>
                                            </p:tgtEl>
                                            <p:attrNameLst>
                                              <p:attrName>ppt_w</p:attrName>
                                            </p:attrNameLst>
                                          </p:cBhvr>
                                          <p:tavLst>
                                            <p:tav tm="0">
                                              <p:val>
                                                <p:fltVal val="0"/>
                                              </p:val>
                                            </p:tav>
                                            <p:tav tm="100000">
                                              <p:val>
                                                <p:strVal val="#ppt_w"/>
                                              </p:val>
                                            </p:tav>
                                          </p:tavLst>
                                        </p:anim>
                                        <p:anim calcmode="lin" valueType="num">
                                          <p:cBhvr>
                                            <p:cTn id="99" dur="500" fill="hold"/>
                                            <p:tgtEl>
                                              <p:spTgt spid="141"/>
                                            </p:tgtEl>
                                            <p:attrNameLst>
                                              <p:attrName>ppt_h</p:attrName>
                                            </p:attrNameLst>
                                          </p:cBhvr>
                                          <p:tavLst>
                                            <p:tav tm="0">
                                              <p:val>
                                                <p:fltVal val="0"/>
                                              </p:val>
                                            </p:tav>
                                            <p:tav tm="100000">
                                              <p:val>
                                                <p:strVal val="#ppt_h"/>
                                              </p:val>
                                            </p:tav>
                                          </p:tavLst>
                                        </p:anim>
                                        <p:animEffect transition="in" filter="fade">
                                          <p:cBhvr>
                                            <p:cTn id="100" dur="500"/>
                                            <p:tgtEl>
                                              <p:spTgt spid="141"/>
                                            </p:tgtEl>
                                          </p:cBhvr>
                                        </p:animEffect>
                                      </p:childTnLst>
                                    </p:cTn>
                                  </p:par>
                                  <p:par>
                                    <p:cTn id="101" presetID="53" presetClass="entr" presetSubtype="16" fill="hold" grpId="0" nodeType="withEffect">
                                      <p:stCondLst>
                                        <p:cond delay="250"/>
                                      </p:stCondLst>
                                      <p:childTnLst>
                                        <p:set>
                                          <p:cBhvr>
                                            <p:cTn id="102" dur="1" fill="hold">
                                              <p:stCondLst>
                                                <p:cond delay="0"/>
                                              </p:stCondLst>
                                            </p:cTn>
                                            <p:tgtEl>
                                              <p:spTgt spid="137"/>
                                            </p:tgtEl>
                                            <p:attrNameLst>
                                              <p:attrName>style.visibility</p:attrName>
                                            </p:attrNameLst>
                                          </p:cBhvr>
                                          <p:to>
                                            <p:strVal val="visible"/>
                                          </p:to>
                                        </p:set>
                                        <p:anim calcmode="lin" valueType="num">
                                          <p:cBhvr>
                                            <p:cTn id="103" dur="500" fill="hold"/>
                                            <p:tgtEl>
                                              <p:spTgt spid="137"/>
                                            </p:tgtEl>
                                            <p:attrNameLst>
                                              <p:attrName>ppt_w</p:attrName>
                                            </p:attrNameLst>
                                          </p:cBhvr>
                                          <p:tavLst>
                                            <p:tav tm="0">
                                              <p:val>
                                                <p:fltVal val="0"/>
                                              </p:val>
                                            </p:tav>
                                            <p:tav tm="100000">
                                              <p:val>
                                                <p:strVal val="#ppt_w"/>
                                              </p:val>
                                            </p:tav>
                                          </p:tavLst>
                                        </p:anim>
                                        <p:anim calcmode="lin" valueType="num">
                                          <p:cBhvr>
                                            <p:cTn id="104" dur="500" fill="hold"/>
                                            <p:tgtEl>
                                              <p:spTgt spid="137"/>
                                            </p:tgtEl>
                                            <p:attrNameLst>
                                              <p:attrName>ppt_h</p:attrName>
                                            </p:attrNameLst>
                                          </p:cBhvr>
                                          <p:tavLst>
                                            <p:tav tm="0">
                                              <p:val>
                                                <p:fltVal val="0"/>
                                              </p:val>
                                            </p:tav>
                                            <p:tav tm="100000">
                                              <p:val>
                                                <p:strVal val="#ppt_h"/>
                                              </p:val>
                                            </p:tav>
                                          </p:tavLst>
                                        </p:anim>
                                        <p:animEffect transition="in" filter="fade">
                                          <p:cBhvr>
                                            <p:cTn id="105" dur="500"/>
                                            <p:tgtEl>
                                              <p:spTgt spid="137"/>
                                            </p:tgtEl>
                                          </p:cBhvr>
                                        </p:animEffect>
                                      </p:childTnLst>
                                    </p:cTn>
                                  </p:par>
                                  <p:par>
                                    <p:cTn id="106" presetID="2" presetClass="entr" presetSubtype="8" fill="hold" nodeType="withEffect" p14:presetBounceEnd="40000">
                                      <p:stCondLst>
                                        <p:cond delay="750"/>
                                      </p:stCondLst>
                                      <p:childTnLst>
                                        <p:set>
                                          <p:cBhvr>
                                            <p:cTn id="107" dur="1" fill="hold">
                                              <p:stCondLst>
                                                <p:cond delay="0"/>
                                              </p:stCondLst>
                                            </p:cTn>
                                            <p:tgtEl>
                                              <p:spTgt spid="110"/>
                                            </p:tgtEl>
                                            <p:attrNameLst>
                                              <p:attrName>style.visibility</p:attrName>
                                            </p:attrNameLst>
                                          </p:cBhvr>
                                          <p:to>
                                            <p:strVal val="visible"/>
                                          </p:to>
                                        </p:set>
                                        <p:anim calcmode="lin" valueType="num" p14:bounceEnd="40000">
                                          <p:cBhvr additive="base">
                                            <p:cTn id="108" dur="750" fill="hold"/>
                                            <p:tgtEl>
                                              <p:spTgt spid="110"/>
                                            </p:tgtEl>
                                            <p:attrNameLst>
                                              <p:attrName>ppt_x</p:attrName>
                                            </p:attrNameLst>
                                          </p:cBhvr>
                                          <p:tavLst>
                                            <p:tav tm="0">
                                              <p:val>
                                                <p:strVal val="0-#ppt_w/2"/>
                                              </p:val>
                                            </p:tav>
                                            <p:tav tm="100000">
                                              <p:val>
                                                <p:strVal val="#ppt_x"/>
                                              </p:val>
                                            </p:tav>
                                          </p:tavLst>
                                        </p:anim>
                                        <p:anim calcmode="lin" valueType="num" p14:bounceEnd="40000">
                                          <p:cBhvr additive="base">
                                            <p:cTn id="109" dur="750" fill="hold"/>
                                            <p:tgtEl>
                                              <p:spTgt spid="110"/>
                                            </p:tgtEl>
                                            <p:attrNameLst>
                                              <p:attrName>ppt_y</p:attrName>
                                            </p:attrNameLst>
                                          </p:cBhvr>
                                          <p:tavLst>
                                            <p:tav tm="0">
                                              <p:val>
                                                <p:strVal val="#ppt_y"/>
                                              </p:val>
                                            </p:tav>
                                            <p:tav tm="100000">
                                              <p:val>
                                                <p:strVal val="#ppt_y"/>
                                              </p:val>
                                            </p:tav>
                                          </p:tavLst>
                                        </p:anim>
                                      </p:childTnLst>
                                    </p:cTn>
                                  </p:par>
                                  <p:par>
                                    <p:cTn id="110" presetID="2" presetClass="entr" presetSubtype="2" fill="hold" nodeType="withEffect" p14:presetBounceEnd="40000">
                                      <p:stCondLst>
                                        <p:cond delay="750"/>
                                      </p:stCondLst>
                                      <p:childTnLst>
                                        <p:set>
                                          <p:cBhvr>
                                            <p:cTn id="111" dur="1" fill="hold">
                                              <p:stCondLst>
                                                <p:cond delay="0"/>
                                              </p:stCondLst>
                                            </p:cTn>
                                            <p:tgtEl>
                                              <p:spTgt spid="4"/>
                                            </p:tgtEl>
                                            <p:attrNameLst>
                                              <p:attrName>style.visibility</p:attrName>
                                            </p:attrNameLst>
                                          </p:cBhvr>
                                          <p:to>
                                            <p:strVal val="visible"/>
                                          </p:to>
                                        </p:set>
                                        <p:anim calcmode="lin" valueType="num" p14:bounceEnd="40000">
                                          <p:cBhvr additive="base">
                                            <p:cTn id="112" dur="75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13" dur="750" fill="hold"/>
                                            <p:tgtEl>
                                              <p:spTgt spid="4"/>
                                            </p:tgtEl>
                                            <p:attrNameLst>
                                              <p:attrName>ppt_y</p:attrName>
                                            </p:attrNameLst>
                                          </p:cBhvr>
                                          <p:tavLst>
                                            <p:tav tm="0">
                                              <p:val>
                                                <p:strVal val="#ppt_y"/>
                                              </p:val>
                                            </p:tav>
                                            <p:tav tm="100000">
                                              <p:val>
                                                <p:strVal val="#ppt_y"/>
                                              </p:val>
                                            </p:tav>
                                          </p:tavLst>
                                        </p:anim>
                                      </p:childTnLst>
                                    </p:cTn>
                                  </p:par>
                                  <p:par>
                                    <p:cTn id="114" presetID="2" presetClass="entr" presetSubtype="8" fill="hold" nodeType="withEffect" p14:presetBounceEnd="40000">
                                      <p:stCondLst>
                                        <p:cond delay="1000"/>
                                      </p:stCondLst>
                                      <p:childTnLst>
                                        <p:set>
                                          <p:cBhvr>
                                            <p:cTn id="115" dur="1" fill="hold">
                                              <p:stCondLst>
                                                <p:cond delay="0"/>
                                              </p:stCondLst>
                                            </p:cTn>
                                            <p:tgtEl>
                                              <p:spTgt spid="108"/>
                                            </p:tgtEl>
                                            <p:attrNameLst>
                                              <p:attrName>style.visibility</p:attrName>
                                            </p:attrNameLst>
                                          </p:cBhvr>
                                          <p:to>
                                            <p:strVal val="visible"/>
                                          </p:to>
                                        </p:set>
                                        <p:anim calcmode="lin" valueType="num" p14:bounceEnd="40000">
                                          <p:cBhvr additive="base">
                                            <p:cTn id="116" dur="750" fill="hold"/>
                                            <p:tgtEl>
                                              <p:spTgt spid="108"/>
                                            </p:tgtEl>
                                            <p:attrNameLst>
                                              <p:attrName>ppt_x</p:attrName>
                                            </p:attrNameLst>
                                          </p:cBhvr>
                                          <p:tavLst>
                                            <p:tav tm="0">
                                              <p:val>
                                                <p:strVal val="0-#ppt_w/2"/>
                                              </p:val>
                                            </p:tav>
                                            <p:tav tm="100000">
                                              <p:val>
                                                <p:strVal val="#ppt_x"/>
                                              </p:val>
                                            </p:tav>
                                          </p:tavLst>
                                        </p:anim>
                                        <p:anim calcmode="lin" valueType="num" p14:bounceEnd="40000">
                                          <p:cBhvr additive="base">
                                            <p:cTn id="117" dur="750" fill="hold"/>
                                            <p:tgtEl>
                                              <p:spTgt spid="108"/>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14:presetBounceEnd="40000">
                                      <p:stCondLst>
                                        <p:cond delay="1000"/>
                                      </p:stCondLst>
                                      <p:childTnLst>
                                        <p:set>
                                          <p:cBhvr>
                                            <p:cTn id="119" dur="1" fill="hold">
                                              <p:stCondLst>
                                                <p:cond delay="0"/>
                                              </p:stCondLst>
                                            </p:cTn>
                                            <p:tgtEl>
                                              <p:spTgt spid="103"/>
                                            </p:tgtEl>
                                            <p:attrNameLst>
                                              <p:attrName>style.visibility</p:attrName>
                                            </p:attrNameLst>
                                          </p:cBhvr>
                                          <p:to>
                                            <p:strVal val="visible"/>
                                          </p:to>
                                        </p:set>
                                        <p:anim calcmode="lin" valueType="num" p14:bounceEnd="40000">
                                          <p:cBhvr additive="base">
                                            <p:cTn id="120" dur="750" fill="hold"/>
                                            <p:tgtEl>
                                              <p:spTgt spid="103"/>
                                            </p:tgtEl>
                                            <p:attrNameLst>
                                              <p:attrName>ppt_x</p:attrName>
                                            </p:attrNameLst>
                                          </p:cBhvr>
                                          <p:tavLst>
                                            <p:tav tm="0">
                                              <p:val>
                                                <p:strVal val="1+#ppt_w/2"/>
                                              </p:val>
                                            </p:tav>
                                            <p:tav tm="100000">
                                              <p:val>
                                                <p:strVal val="#ppt_x"/>
                                              </p:val>
                                            </p:tav>
                                          </p:tavLst>
                                        </p:anim>
                                        <p:anim calcmode="lin" valueType="num" p14:bounceEnd="40000">
                                          <p:cBhvr additive="base">
                                            <p:cTn id="121" dur="750" fill="hold"/>
                                            <p:tgtEl>
                                              <p:spTgt spid="103"/>
                                            </p:tgtEl>
                                            <p:attrNameLst>
                                              <p:attrName>ppt_y</p:attrName>
                                            </p:attrNameLst>
                                          </p:cBhvr>
                                          <p:tavLst>
                                            <p:tav tm="0">
                                              <p:val>
                                                <p:strVal val="#ppt_y"/>
                                              </p:val>
                                            </p:tav>
                                            <p:tav tm="100000">
                                              <p:val>
                                                <p:strVal val="#ppt_y"/>
                                              </p:val>
                                            </p:tav>
                                          </p:tavLst>
                                        </p:anim>
                                      </p:childTnLst>
                                    </p:cTn>
                                  </p:par>
                                  <p:par>
                                    <p:cTn id="122" presetID="2" presetClass="entr" presetSubtype="8" fill="hold" nodeType="withEffect" p14:presetBounceEnd="40000">
                                      <p:stCondLst>
                                        <p:cond delay="1250"/>
                                      </p:stCondLst>
                                      <p:childTnLst>
                                        <p:set>
                                          <p:cBhvr>
                                            <p:cTn id="123" dur="1" fill="hold">
                                              <p:stCondLst>
                                                <p:cond delay="0"/>
                                              </p:stCondLst>
                                            </p:cTn>
                                            <p:tgtEl>
                                              <p:spTgt spid="114"/>
                                            </p:tgtEl>
                                            <p:attrNameLst>
                                              <p:attrName>style.visibility</p:attrName>
                                            </p:attrNameLst>
                                          </p:cBhvr>
                                          <p:to>
                                            <p:strVal val="visible"/>
                                          </p:to>
                                        </p:set>
                                        <p:anim calcmode="lin" valueType="num" p14:bounceEnd="40000">
                                          <p:cBhvr additive="base">
                                            <p:cTn id="124" dur="750" fill="hold"/>
                                            <p:tgtEl>
                                              <p:spTgt spid="114"/>
                                            </p:tgtEl>
                                            <p:attrNameLst>
                                              <p:attrName>ppt_x</p:attrName>
                                            </p:attrNameLst>
                                          </p:cBhvr>
                                          <p:tavLst>
                                            <p:tav tm="0">
                                              <p:val>
                                                <p:strVal val="0-#ppt_w/2"/>
                                              </p:val>
                                            </p:tav>
                                            <p:tav tm="100000">
                                              <p:val>
                                                <p:strVal val="#ppt_x"/>
                                              </p:val>
                                            </p:tav>
                                          </p:tavLst>
                                        </p:anim>
                                        <p:anim calcmode="lin" valueType="num" p14:bounceEnd="40000">
                                          <p:cBhvr additive="base">
                                            <p:cTn id="125" dur="750" fill="hold"/>
                                            <p:tgtEl>
                                              <p:spTgt spid="114"/>
                                            </p:tgtEl>
                                            <p:attrNameLst>
                                              <p:attrName>ppt_y</p:attrName>
                                            </p:attrNameLst>
                                          </p:cBhvr>
                                          <p:tavLst>
                                            <p:tav tm="0">
                                              <p:val>
                                                <p:strVal val="#ppt_y"/>
                                              </p:val>
                                            </p:tav>
                                            <p:tav tm="100000">
                                              <p:val>
                                                <p:strVal val="#ppt_y"/>
                                              </p:val>
                                            </p:tav>
                                          </p:tavLst>
                                        </p:anim>
                                      </p:childTnLst>
                                    </p:cTn>
                                  </p:par>
                                  <p:par>
                                    <p:cTn id="126" presetID="2" presetClass="entr" presetSubtype="2" fill="hold" nodeType="withEffect" p14:presetBounceEnd="40000">
                                      <p:stCondLst>
                                        <p:cond delay="1250"/>
                                      </p:stCondLst>
                                      <p:childTnLst>
                                        <p:set>
                                          <p:cBhvr>
                                            <p:cTn id="127" dur="1" fill="hold">
                                              <p:stCondLst>
                                                <p:cond delay="0"/>
                                              </p:stCondLst>
                                            </p:cTn>
                                            <p:tgtEl>
                                              <p:spTgt spid="121"/>
                                            </p:tgtEl>
                                            <p:attrNameLst>
                                              <p:attrName>style.visibility</p:attrName>
                                            </p:attrNameLst>
                                          </p:cBhvr>
                                          <p:to>
                                            <p:strVal val="visible"/>
                                          </p:to>
                                        </p:set>
                                        <p:anim calcmode="lin" valueType="num" p14:bounceEnd="40000">
                                          <p:cBhvr additive="base">
                                            <p:cTn id="128" dur="750" fill="hold"/>
                                            <p:tgtEl>
                                              <p:spTgt spid="121"/>
                                            </p:tgtEl>
                                            <p:attrNameLst>
                                              <p:attrName>ppt_x</p:attrName>
                                            </p:attrNameLst>
                                          </p:cBhvr>
                                          <p:tavLst>
                                            <p:tav tm="0">
                                              <p:val>
                                                <p:strVal val="1+#ppt_w/2"/>
                                              </p:val>
                                            </p:tav>
                                            <p:tav tm="100000">
                                              <p:val>
                                                <p:strVal val="#ppt_x"/>
                                              </p:val>
                                            </p:tav>
                                          </p:tavLst>
                                        </p:anim>
                                        <p:anim calcmode="lin" valueType="num" p14:bounceEnd="40000">
                                          <p:cBhvr additive="base">
                                            <p:cTn id="129" dur="750" fill="hold"/>
                                            <p:tgtEl>
                                              <p:spTgt spid="121"/>
                                            </p:tgtEl>
                                            <p:attrNameLst>
                                              <p:attrName>ppt_y</p:attrName>
                                            </p:attrNameLst>
                                          </p:cBhvr>
                                          <p:tavLst>
                                            <p:tav tm="0">
                                              <p:val>
                                                <p:strVal val="#ppt_y"/>
                                              </p:val>
                                            </p:tav>
                                            <p:tav tm="100000">
                                              <p:val>
                                                <p:strVal val="#ppt_y"/>
                                              </p:val>
                                            </p:tav>
                                          </p:tavLst>
                                        </p:anim>
                                      </p:childTnLst>
                                    </p:cTn>
                                  </p:par>
                                  <p:par>
                                    <p:cTn id="130" presetID="2" presetClass="entr" presetSubtype="8" fill="hold" nodeType="withEffect" p14:presetBounceEnd="40000">
                                      <p:stCondLst>
                                        <p:cond delay="1500"/>
                                      </p:stCondLst>
                                      <p:childTnLst>
                                        <p:set>
                                          <p:cBhvr>
                                            <p:cTn id="131" dur="1" fill="hold">
                                              <p:stCondLst>
                                                <p:cond delay="0"/>
                                              </p:stCondLst>
                                            </p:cTn>
                                            <p:tgtEl>
                                              <p:spTgt spid="129"/>
                                            </p:tgtEl>
                                            <p:attrNameLst>
                                              <p:attrName>style.visibility</p:attrName>
                                            </p:attrNameLst>
                                          </p:cBhvr>
                                          <p:to>
                                            <p:strVal val="visible"/>
                                          </p:to>
                                        </p:set>
                                        <p:anim calcmode="lin" valueType="num" p14:bounceEnd="40000">
                                          <p:cBhvr additive="base">
                                            <p:cTn id="132" dur="750" fill="hold"/>
                                            <p:tgtEl>
                                              <p:spTgt spid="129"/>
                                            </p:tgtEl>
                                            <p:attrNameLst>
                                              <p:attrName>ppt_x</p:attrName>
                                            </p:attrNameLst>
                                          </p:cBhvr>
                                          <p:tavLst>
                                            <p:tav tm="0">
                                              <p:val>
                                                <p:strVal val="0-#ppt_w/2"/>
                                              </p:val>
                                            </p:tav>
                                            <p:tav tm="100000">
                                              <p:val>
                                                <p:strVal val="#ppt_x"/>
                                              </p:val>
                                            </p:tav>
                                          </p:tavLst>
                                        </p:anim>
                                        <p:anim calcmode="lin" valueType="num" p14:bounceEnd="40000">
                                          <p:cBhvr additive="base">
                                            <p:cTn id="133" dur="750" fill="hold"/>
                                            <p:tgtEl>
                                              <p:spTgt spid="129"/>
                                            </p:tgtEl>
                                            <p:attrNameLst>
                                              <p:attrName>ppt_y</p:attrName>
                                            </p:attrNameLst>
                                          </p:cBhvr>
                                          <p:tavLst>
                                            <p:tav tm="0">
                                              <p:val>
                                                <p:strVal val="#ppt_y"/>
                                              </p:val>
                                            </p:tav>
                                            <p:tav tm="100000">
                                              <p:val>
                                                <p:strVal val="#ppt_y"/>
                                              </p:val>
                                            </p:tav>
                                          </p:tavLst>
                                        </p:anim>
                                      </p:childTnLst>
                                    </p:cTn>
                                  </p:par>
                                  <p:par>
                                    <p:cTn id="134" presetID="2" presetClass="entr" presetSubtype="2" fill="hold" nodeType="withEffect" p14:presetBounceEnd="40000">
                                      <p:stCondLst>
                                        <p:cond delay="1500"/>
                                      </p:stCondLst>
                                      <p:childTnLst>
                                        <p:set>
                                          <p:cBhvr>
                                            <p:cTn id="135" dur="1" fill="hold">
                                              <p:stCondLst>
                                                <p:cond delay="0"/>
                                              </p:stCondLst>
                                            </p:cTn>
                                            <p:tgtEl>
                                              <p:spTgt spid="124"/>
                                            </p:tgtEl>
                                            <p:attrNameLst>
                                              <p:attrName>style.visibility</p:attrName>
                                            </p:attrNameLst>
                                          </p:cBhvr>
                                          <p:to>
                                            <p:strVal val="visible"/>
                                          </p:to>
                                        </p:set>
                                        <p:anim calcmode="lin" valueType="num" p14:bounceEnd="40000">
                                          <p:cBhvr additive="base">
                                            <p:cTn id="136" dur="750" fill="hold"/>
                                            <p:tgtEl>
                                              <p:spTgt spid="124"/>
                                            </p:tgtEl>
                                            <p:attrNameLst>
                                              <p:attrName>ppt_x</p:attrName>
                                            </p:attrNameLst>
                                          </p:cBhvr>
                                          <p:tavLst>
                                            <p:tav tm="0">
                                              <p:val>
                                                <p:strVal val="1+#ppt_w/2"/>
                                              </p:val>
                                            </p:tav>
                                            <p:tav tm="100000">
                                              <p:val>
                                                <p:strVal val="#ppt_x"/>
                                              </p:val>
                                            </p:tav>
                                          </p:tavLst>
                                        </p:anim>
                                        <p:anim calcmode="lin" valueType="num" p14:bounceEnd="40000">
                                          <p:cBhvr additive="base">
                                            <p:cTn id="137" dur="75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132" grpId="0" animBg="1"/>
          <p:bldP spid="133" grpId="0" animBg="1"/>
          <p:bldP spid="134" grpId="0" animBg="1"/>
          <p:bldP spid="135" grpId="0" animBg="1"/>
          <p:bldP spid="136" grpId="0" animBg="1"/>
          <p:bldP spid="137" grpId="0" animBg="1"/>
          <p:bldP spid="139" grpId="0" animBg="1"/>
          <p:bldP spid="141" grpId="0" animBg="1"/>
          <p:bldP spid="142" grpId="0" animBg="1"/>
          <p:bldP spid="143" grpId="0" animBg="1"/>
          <p:bldP spid="1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0-#ppt_w/2"/>
                                              </p:val>
                                            </p:tav>
                                            <p:tav tm="100000">
                                              <p:val>
                                                <p:strVal val="#ppt_x"/>
                                              </p:val>
                                            </p:tav>
                                          </p:tavLst>
                                        </p:anim>
                                        <p:anim calcmode="lin" valueType="num">
                                          <p:cBhvr additive="base">
                                            <p:cTn id="8" dur="75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0-#ppt_w/2"/>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25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0-#ppt_w/2"/>
                                              </p:val>
                                            </p:tav>
                                            <p:tav tm="100000">
                                              <p:val>
                                                <p:strVal val="#ppt_x"/>
                                              </p:val>
                                            </p:tav>
                                          </p:tavLst>
                                        </p:anim>
                                        <p:anim calcmode="lin" valueType="num">
                                          <p:cBhvr additive="base">
                                            <p:cTn id="16" dur="75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0-#ppt_w/2"/>
                                              </p:val>
                                            </p:tav>
                                            <p:tav tm="100000">
                                              <p:val>
                                                <p:strVal val="#ppt_x"/>
                                              </p:val>
                                            </p:tav>
                                          </p:tavLst>
                                        </p:anim>
                                        <p:anim calcmode="lin" valueType="num">
                                          <p:cBhvr additive="base">
                                            <p:cTn id="20" dur="75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750" fill="hold"/>
                                            <p:tgtEl>
                                              <p:spTgt spid="39"/>
                                            </p:tgtEl>
                                            <p:attrNameLst>
                                              <p:attrName>ppt_x</p:attrName>
                                            </p:attrNameLst>
                                          </p:cBhvr>
                                          <p:tavLst>
                                            <p:tav tm="0">
                                              <p:val>
                                                <p:strVal val="0-#ppt_w/2"/>
                                              </p:val>
                                            </p:tav>
                                            <p:tav tm="100000">
                                              <p:val>
                                                <p:strVal val="#ppt_x"/>
                                              </p:val>
                                            </p:tav>
                                          </p:tavLst>
                                        </p:anim>
                                        <p:anim calcmode="lin" valueType="num">
                                          <p:cBhvr additive="base">
                                            <p:cTn id="24" dur="75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25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750" fill="hold"/>
                                            <p:tgtEl>
                                              <p:spTgt spid="44"/>
                                            </p:tgtEl>
                                            <p:attrNameLst>
                                              <p:attrName>ppt_x</p:attrName>
                                            </p:attrNameLst>
                                          </p:cBhvr>
                                          <p:tavLst>
                                            <p:tav tm="0">
                                              <p:val>
                                                <p:strVal val="1+#ppt_w/2"/>
                                              </p:val>
                                            </p:tav>
                                            <p:tav tm="100000">
                                              <p:val>
                                                <p:strVal val="#ppt_x"/>
                                              </p:val>
                                            </p:tav>
                                          </p:tavLst>
                                        </p:anim>
                                        <p:anim calcmode="lin" valueType="num">
                                          <p:cBhvr additive="base">
                                            <p:cTn id="28" dur="75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750" fill="hold"/>
                                            <p:tgtEl>
                                              <p:spTgt spid="42"/>
                                            </p:tgtEl>
                                            <p:attrNameLst>
                                              <p:attrName>ppt_x</p:attrName>
                                            </p:attrNameLst>
                                          </p:cBhvr>
                                          <p:tavLst>
                                            <p:tav tm="0">
                                              <p:val>
                                                <p:strVal val="1+#ppt_w/2"/>
                                              </p:val>
                                            </p:tav>
                                            <p:tav tm="100000">
                                              <p:val>
                                                <p:strVal val="#ppt_x"/>
                                              </p:val>
                                            </p:tav>
                                          </p:tavLst>
                                        </p:anim>
                                        <p:anim calcmode="lin" valueType="num">
                                          <p:cBhvr additive="base">
                                            <p:cTn id="32" dur="75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25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750" fill="hold"/>
                                            <p:tgtEl>
                                              <p:spTgt spid="43"/>
                                            </p:tgtEl>
                                            <p:attrNameLst>
                                              <p:attrName>ppt_x</p:attrName>
                                            </p:attrNameLst>
                                          </p:cBhvr>
                                          <p:tavLst>
                                            <p:tav tm="0">
                                              <p:val>
                                                <p:strVal val="1+#ppt_w/2"/>
                                              </p:val>
                                            </p:tav>
                                            <p:tav tm="100000">
                                              <p:val>
                                                <p:strVal val="#ppt_x"/>
                                              </p:val>
                                            </p:tav>
                                          </p:tavLst>
                                        </p:anim>
                                        <p:anim calcmode="lin" valueType="num">
                                          <p:cBhvr additive="base">
                                            <p:cTn id="36" dur="75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750" fill="hold"/>
                                            <p:tgtEl>
                                              <p:spTgt spid="45"/>
                                            </p:tgtEl>
                                            <p:attrNameLst>
                                              <p:attrName>ppt_x</p:attrName>
                                            </p:attrNameLst>
                                          </p:cBhvr>
                                          <p:tavLst>
                                            <p:tav tm="0">
                                              <p:val>
                                                <p:strVal val="1+#ppt_w/2"/>
                                              </p:val>
                                            </p:tav>
                                            <p:tav tm="100000">
                                              <p:val>
                                                <p:strVal val="#ppt_x"/>
                                              </p:val>
                                            </p:tav>
                                          </p:tavLst>
                                        </p:anim>
                                        <p:anim calcmode="lin" valueType="num">
                                          <p:cBhvr additive="base">
                                            <p:cTn id="40" dur="750" fill="hold"/>
                                            <p:tgtEl>
                                              <p:spTgt spid="45"/>
                                            </p:tgtEl>
                                            <p:attrNameLst>
                                              <p:attrName>ppt_y</p:attrName>
                                            </p:attrNameLst>
                                          </p:cBhvr>
                                          <p:tavLst>
                                            <p:tav tm="0">
                                              <p:val>
                                                <p:strVal val="1+#ppt_h/2"/>
                                              </p:val>
                                            </p:tav>
                                            <p:tav tm="100000">
                                              <p:val>
                                                <p:strVal val="#ppt_y"/>
                                              </p:val>
                                            </p:tav>
                                          </p:tavLst>
                                        </p:anim>
                                      </p:childTnLst>
                                    </p:cTn>
                                  </p:par>
                                  <p:par>
                                    <p:cTn id="41" presetID="50" presetClass="entr" presetSubtype="0" decel="10000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750" fill="hold"/>
                                            <p:tgtEl>
                                              <p:spTgt spid="46"/>
                                            </p:tgtEl>
                                            <p:attrNameLst>
                                              <p:attrName>ppt_w</p:attrName>
                                            </p:attrNameLst>
                                          </p:cBhvr>
                                          <p:tavLst>
                                            <p:tav tm="0">
                                              <p:val>
                                                <p:strVal val="#ppt_w+.3"/>
                                              </p:val>
                                            </p:tav>
                                            <p:tav tm="100000">
                                              <p:val>
                                                <p:strVal val="#ppt_w"/>
                                              </p:val>
                                            </p:tav>
                                          </p:tavLst>
                                        </p:anim>
                                        <p:anim calcmode="lin" valueType="num">
                                          <p:cBhvr>
                                            <p:cTn id="44" dur="750" fill="hold"/>
                                            <p:tgtEl>
                                              <p:spTgt spid="46"/>
                                            </p:tgtEl>
                                            <p:attrNameLst>
                                              <p:attrName>ppt_h</p:attrName>
                                            </p:attrNameLst>
                                          </p:cBhvr>
                                          <p:tavLst>
                                            <p:tav tm="0">
                                              <p:val>
                                                <p:strVal val="#ppt_h"/>
                                              </p:val>
                                            </p:tav>
                                            <p:tav tm="100000">
                                              <p:val>
                                                <p:strVal val="#ppt_h"/>
                                              </p:val>
                                            </p:tav>
                                          </p:tavLst>
                                        </p:anim>
                                        <p:animEffect transition="in" filter="fade">
                                          <p:cBhvr>
                                            <p:cTn id="45" dur="750"/>
                                            <p:tgtEl>
                                              <p:spTgt spid="46"/>
                                            </p:tgtEl>
                                          </p:cBhvr>
                                        </p:animEffect>
                                      </p:childTnLst>
                                    </p:cTn>
                                  </p:par>
                                  <p:par>
                                    <p:cTn id="46" presetID="50" presetClass="entr" presetSubtype="0" decel="100000" fill="hold" nodeType="withEffect">
                                      <p:stCondLst>
                                        <p:cond delay="250"/>
                                      </p:stCondLst>
                                      <p:childTnLst>
                                        <p:set>
                                          <p:cBhvr>
                                            <p:cTn id="47" dur="1" fill="hold">
                                              <p:stCondLst>
                                                <p:cond delay="0"/>
                                              </p:stCondLst>
                                            </p:cTn>
                                            <p:tgtEl>
                                              <p:spTgt spid="49"/>
                                            </p:tgtEl>
                                            <p:attrNameLst>
                                              <p:attrName>style.visibility</p:attrName>
                                            </p:attrNameLst>
                                          </p:cBhvr>
                                          <p:to>
                                            <p:strVal val="visible"/>
                                          </p:to>
                                        </p:set>
                                        <p:anim calcmode="lin" valueType="num">
                                          <p:cBhvr>
                                            <p:cTn id="48" dur="750" fill="hold"/>
                                            <p:tgtEl>
                                              <p:spTgt spid="49"/>
                                            </p:tgtEl>
                                            <p:attrNameLst>
                                              <p:attrName>ppt_w</p:attrName>
                                            </p:attrNameLst>
                                          </p:cBhvr>
                                          <p:tavLst>
                                            <p:tav tm="0">
                                              <p:val>
                                                <p:strVal val="#ppt_w+.3"/>
                                              </p:val>
                                            </p:tav>
                                            <p:tav tm="100000">
                                              <p:val>
                                                <p:strVal val="#ppt_w"/>
                                              </p:val>
                                            </p:tav>
                                          </p:tavLst>
                                        </p:anim>
                                        <p:anim calcmode="lin" valueType="num">
                                          <p:cBhvr>
                                            <p:cTn id="49" dur="750" fill="hold"/>
                                            <p:tgtEl>
                                              <p:spTgt spid="49"/>
                                            </p:tgtEl>
                                            <p:attrNameLst>
                                              <p:attrName>ppt_h</p:attrName>
                                            </p:attrNameLst>
                                          </p:cBhvr>
                                          <p:tavLst>
                                            <p:tav tm="0">
                                              <p:val>
                                                <p:strVal val="#ppt_h"/>
                                              </p:val>
                                            </p:tav>
                                            <p:tav tm="100000">
                                              <p:val>
                                                <p:strVal val="#ppt_h"/>
                                              </p:val>
                                            </p:tav>
                                          </p:tavLst>
                                        </p:anim>
                                        <p:animEffect transition="in" filter="fade">
                                          <p:cBhvr>
                                            <p:cTn id="50" dur="750"/>
                                            <p:tgtEl>
                                              <p:spTgt spid="49"/>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132"/>
                                            </p:tgtEl>
                                            <p:attrNameLst>
                                              <p:attrName>style.visibility</p:attrName>
                                            </p:attrNameLst>
                                          </p:cBhvr>
                                          <p:to>
                                            <p:strVal val="visible"/>
                                          </p:to>
                                        </p:set>
                                        <p:anim calcmode="lin" valueType="num">
                                          <p:cBhvr>
                                            <p:cTn id="53" dur="500" fill="hold"/>
                                            <p:tgtEl>
                                              <p:spTgt spid="132"/>
                                            </p:tgtEl>
                                            <p:attrNameLst>
                                              <p:attrName>ppt_w</p:attrName>
                                            </p:attrNameLst>
                                          </p:cBhvr>
                                          <p:tavLst>
                                            <p:tav tm="0">
                                              <p:val>
                                                <p:fltVal val="0"/>
                                              </p:val>
                                            </p:tav>
                                            <p:tav tm="100000">
                                              <p:val>
                                                <p:strVal val="#ppt_w"/>
                                              </p:val>
                                            </p:tav>
                                          </p:tavLst>
                                        </p:anim>
                                        <p:anim calcmode="lin" valueType="num">
                                          <p:cBhvr>
                                            <p:cTn id="54" dur="500" fill="hold"/>
                                            <p:tgtEl>
                                              <p:spTgt spid="132"/>
                                            </p:tgtEl>
                                            <p:attrNameLst>
                                              <p:attrName>ppt_h</p:attrName>
                                            </p:attrNameLst>
                                          </p:cBhvr>
                                          <p:tavLst>
                                            <p:tav tm="0">
                                              <p:val>
                                                <p:fltVal val="0"/>
                                              </p:val>
                                            </p:tav>
                                            <p:tav tm="100000">
                                              <p:val>
                                                <p:strVal val="#ppt_h"/>
                                              </p:val>
                                            </p:tav>
                                          </p:tavLst>
                                        </p:anim>
                                        <p:animEffect transition="in" filter="fade">
                                          <p:cBhvr>
                                            <p:cTn id="55" dur="500"/>
                                            <p:tgtEl>
                                              <p:spTgt spid="132"/>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36"/>
                                            </p:tgtEl>
                                            <p:attrNameLst>
                                              <p:attrName>style.visibility</p:attrName>
                                            </p:attrNameLst>
                                          </p:cBhvr>
                                          <p:to>
                                            <p:strVal val="visible"/>
                                          </p:to>
                                        </p:set>
                                        <p:anim calcmode="lin" valueType="num">
                                          <p:cBhvr>
                                            <p:cTn id="58" dur="500" fill="hold"/>
                                            <p:tgtEl>
                                              <p:spTgt spid="136"/>
                                            </p:tgtEl>
                                            <p:attrNameLst>
                                              <p:attrName>ppt_w</p:attrName>
                                            </p:attrNameLst>
                                          </p:cBhvr>
                                          <p:tavLst>
                                            <p:tav tm="0">
                                              <p:val>
                                                <p:fltVal val="0"/>
                                              </p:val>
                                            </p:tav>
                                            <p:tav tm="100000">
                                              <p:val>
                                                <p:strVal val="#ppt_w"/>
                                              </p:val>
                                            </p:tav>
                                          </p:tavLst>
                                        </p:anim>
                                        <p:anim calcmode="lin" valueType="num">
                                          <p:cBhvr>
                                            <p:cTn id="59" dur="500" fill="hold"/>
                                            <p:tgtEl>
                                              <p:spTgt spid="136"/>
                                            </p:tgtEl>
                                            <p:attrNameLst>
                                              <p:attrName>ppt_h</p:attrName>
                                            </p:attrNameLst>
                                          </p:cBhvr>
                                          <p:tavLst>
                                            <p:tav tm="0">
                                              <p:val>
                                                <p:fltVal val="0"/>
                                              </p:val>
                                            </p:tav>
                                            <p:tav tm="100000">
                                              <p:val>
                                                <p:strVal val="#ppt_h"/>
                                              </p:val>
                                            </p:tav>
                                          </p:tavLst>
                                        </p:anim>
                                        <p:animEffect transition="in" filter="fade">
                                          <p:cBhvr>
                                            <p:cTn id="60" dur="500"/>
                                            <p:tgtEl>
                                              <p:spTgt spid="136"/>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135"/>
                                            </p:tgtEl>
                                            <p:attrNameLst>
                                              <p:attrName>style.visibility</p:attrName>
                                            </p:attrNameLst>
                                          </p:cBhvr>
                                          <p:to>
                                            <p:strVal val="visible"/>
                                          </p:to>
                                        </p:set>
                                        <p:anim calcmode="lin" valueType="num">
                                          <p:cBhvr>
                                            <p:cTn id="63" dur="500" fill="hold"/>
                                            <p:tgtEl>
                                              <p:spTgt spid="135"/>
                                            </p:tgtEl>
                                            <p:attrNameLst>
                                              <p:attrName>ppt_w</p:attrName>
                                            </p:attrNameLst>
                                          </p:cBhvr>
                                          <p:tavLst>
                                            <p:tav tm="0">
                                              <p:val>
                                                <p:fltVal val="0"/>
                                              </p:val>
                                            </p:tav>
                                            <p:tav tm="100000">
                                              <p:val>
                                                <p:strVal val="#ppt_w"/>
                                              </p:val>
                                            </p:tav>
                                          </p:tavLst>
                                        </p:anim>
                                        <p:anim calcmode="lin" valueType="num">
                                          <p:cBhvr>
                                            <p:cTn id="64" dur="500" fill="hold"/>
                                            <p:tgtEl>
                                              <p:spTgt spid="135"/>
                                            </p:tgtEl>
                                            <p:attrNameLst>
                                              <p:attrName>ppt_h</p:attrName>
                                            </p:attrNameLst>
                                          </p:cBhvr>
                                          <p:tavLst>
                                            <p:tav tm="0">
                                              <p:val>
                                                <p:fltVal val="0"/>
                                              </p:val>
                                            </p:tav>
                                            <p:tav tm="100000">
                                              <p:val>
                                                <p:strVal val="#ppt_h"/>
                                              </p:val>
                                            </p:tav>
                                          </p:tavLst>
                                        </p:anim>
                                        <p:animEffect transition="in" filter="fade">
                                          <p:cBhvr>
                                            <p:cTn id="65" dur="500"/>
                                            <p:tgtEl>
                                              <p:spTgt spid="135"/>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142"/>
                                            </p:tgtEl>
                                            <p:attrNameLst>
                                              <p:attrName>style.visibility</p:attrName>
                                            </p:attrNameLst>
                                          </p:cBhvr>
                                          <p:to>
                                            <p:strVal val="visible"/>
                                          </p:to>
                                        </p:set>
                                        <p:anim calcmode="lin" valueType="num">
                                          <p:cBhvr>
                                            <p:cTn id="68" dur="500" fill="hold"/>
                                            <p:tgtEl>
                                              <p:spTgt spid="142"/>
                                            </p:tgtEl>
                                            <p:attrNameLst>
                                              <p:attrName>ppt_w</p:attrName>
                                            </p:attrNameLst>
                                          </p:cBhvr>
                                          <p:tavLst>
                                            <p:tav tm="0">
                                              <p:val>
                                                <p:fltVal val="0"/>
                                              </p:val>
                                            </p:tav>
                                            <p:tav tm="100000">
                                              <p:val>
                                                <p:strVal val="#ppt_w"/>
                                              </p:val>
                                            </p:tav>
                                          </p:tavLst>
                                        </p:anim>
                                        <p:anim calcmode="lin" valueType="num">
                                          <p:cBhvr>
                                            <p:cTn id="69" dur="500" fill="hold"/>
                                            <p:tgtEl>
                                              <p:spTgt spid="142"/>
                                            </p:tgtEl>
                                            <p:attrNameLst>
                                              <p:attrName>ppt_h</p:attrName>
                                            </p:attrNameLst>
                                          </p:cBhvr>
                                          <p:tavLst>
                                            <p:tav tm="0">
                                              <p:val>
                                                <p:fltVal val="0"/>
                                              </p:val>
                                            </p:tav>
                                            <p:tav tm="100000">
                                              <p:val>
                                                <p:strVal val="#ppt_h"/>
                                              </p:val>
                                            </p:tav>
                                          </p:tavLst>
                                        </p:anim>
                                        <p:animEffect transition="in" filter="fade">
                                          <p:cBhvr>
                                            <p:cTn id="70" dur="500"/>
                                            <p:tgtEl>
                                              <p:spTgt spid="142"/>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143"/>
                                            </p:tgtEl>
                                            <p:attrNameLst>
                                              <p:attrName>style.visibility</p:attrName>
                                            </p:attrNameLst>
                                          </p:cBhvr>
                                          <p:to>
                                            <p:strVal val="visible"/>
                                          </p:to>
                                        </p:set>
                                        <p:anim calcmode="lin" valueType="num">
                                          <p:cBhvr>
                                            <p:cTn id="73" dur="500" fill="hold"/>
                                            <p:tgtEl>
                                              <p:spTgt spid="143"/>
                                            </p:tgtEl>
                                            <p:attrNameLst>
                                              <p:attrName>ppt_w</p:attrName>
                                            </p:attrNameLst>
                                          </p:cBhvr>
                                          <p:tavLst>
                                            <p:tav tm="0">
                                              <p:val>
                                                <p:fltVal val="0"/>
                                              </p:val>
                                            </p:tav>
                                            <p:tav tm="100000">
                                              <p:val>
                                                <p:strVal val="#ppt_w"/>
                                              </p:val>
                                            </p:tav>
                                          </p:tavLst>
                                        </p:anim>
                                        <p:anim calcmode="lin" valueType="num">
                                          <p:cBhvr>
                                            <p:cTn id="74" dur="500" fill="hold"/>
                                            <p:tgtEl>
                                              <p:spTgt spid="143"/>
                                            </p:tgtEl>
                                            <p:attrNameLst>
                                              <p:attrName>ppt_h</p:attrName>
                                            </p:attrNameLst>
                                          </p:cBhvr>
                                          <p:tavLst>
                                            <p:tav tm="0">
                                              <p:val>
                                                <p:fltVal val="0"/>
                                              </p:val>
                                            </p:tav>
                                            <p:tav tm="100000">
                                              <p:val>
                                                <p:strVal val="#ppt_h"/>
                                              </p:val>
                                            </p:tav>
                                          </p:tavLst>
                                        </p:anim>
                                        <p:animEffect transition="in" filter="fade">
                                          <p:cBhvr>
                                            <p:cTn id="75" dur="500"/>
                                            <p:tgtEl>
                                              <p:spTgt spid="143"/>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500" fill="hold"/>
                                            <p:tgtEl>
                                              <p:spTgt spid="133"/>
                                            </p:tgtEl>
                                            <p:attrNameLst>
                                              <p:attrName>ppt_w</p:attrName>
                                            </p:attrNameLst>
                                          </p:cBhvr>
                                          <p:tavLst>
                                            <p:tav tm="0">
                                              <p:val>
                                                <p:fltVal val="0"/>
                                              </p:val>
                                            </p:tav>
                                            <p:tav tm="100000">
                                              <p:val>
                                                <p:strVal val="#ppt_w"/>
                                              </p:val>
                                            </p:tav>
                                          </p:tavLst>
                                        </p:anim>
                                        <p:anim calcmode="lin" valueType="num">
                                          <p:cBhvr>
                                            <p:cTn id="79" dur="500" fill="hold"/>
                                            <p:tgtEl>
                                              <p:spTgt spid="133"/>
                                            </p:tgtEl>
                                            <p:attrNameLst>
                                              <p:attrName>ppt_h</p:attrName>
                                            </p:attrNameLst>
                                          </p:cBhvr>
                                          <p:tavLst>
                                            <p:tav tm="0">
                                              <p:val>
                                                <p:fltVal val="0"/>
                                              </p:val>
                                            </p:tav>
                                            <p:tav tm="100000">
                                              <p:val>
                                                <p:strVal val="#ppt_h"/>
                                              </p:val>
                                            </p:tav>
                                          </p:tavLst>
                                        </p:anim>
                                        <p:animEffect transition="in" filter="fade">
                                          <p:cBhvr>
                                            <p:cTn id="80" dur="500"/>
                                            <p:tgtEl>
                                              <p:spTgt spid="133"/>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139"/>
                                            </p:tgtEl>
                                            <p:attrNameLst>
                                              <p:attrName>style.visibility</p:attrName>
                                            </p:attrNameLst>
                                          </p:cBhvr>
                                          <p:to>
                                            <p:strVal val="visible"/>
                                          </p:to>
                                        </p:set>
                                        <p:anim calcmode="lin" valueType="num">
                                          <p:cBhvr>
                                            <p:cTn id="83" dur="500" fill="hold"/>
                                            <p:tgtEl>
                                              <p:spTgt spid="139"/>
                                            </p:tgtEl>
                                            <p:attrNameLst>
                                              <p:attrName>ppt_w</p:attrName>
                                            </p:attrNameLst>
                                          </p:cBhvr>
                                          <p:tavLst>
                                            <p:tav tm="0">
                                              <p:val>
                                                <p:fltVal val="0"/>
                                              </p:val>
                                            </p:tav>
                                            <p:tav tm="100000">
                                              <p:val>
                                                <p:strVal val="#ppt_w"/>
                                              </p:val>
                                            </p:tav>
                                          </p:tavLst>
                                        </p:anim>
                                        <p:anim calcmode="lin" valueType="num">
                                          <p:cBhvr>
                                            <p:cTn id="84" dur="500" fill="hold"/>
                                            <p:tgtEl>
                                              <p:spTgt spid="139"/>
                                            </p:tgtEl>
                                            <p:attrNameLst>
                                              <p:attrName>ppt_h</p:attrName>
                                            </p:attrNameLst>
                                          </p:cBhvr>
                                          <p:tavLst>
                                            <p:tav tm="0">
                                              <p:val>
                                                <p:fltVal val="0"/>
                                              </p:val>
                                            </p:tav>
                                            <p:tav tm="100000">
                                              <p:val>
                                                <p:strVal val="#ppt_h"/>
                                              </p:val>
                                            </p:tav>
                                          </p:tavLst>
                                        </p:anim>
                                        <p:animEffect transition="in" filter="fade">
                                          <p:cBhvr>
                                            <p:cTn id="85" dur="500"/>
                                            <p:tgtEl>
                                              <p:spTgt spid="139"/>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fill="hold"/>
                                            <p:tgtEl>
                                              <p:spTgt spid="144"/>
                                            </p:tgtEl>
                                            <p:attrNameLst>
                                              <p:attrName>ppt_w</p:attrName>
                                            </p:attrNameLst>
                                          </p:cBhvr>
                                          <p:tavLst>
                                            <p:tav tm="0">
                                              <p:val>
                                                <p:fltVal val="0"/>
                                              </p:val>
                                            </p:tav>
                                            <p:tav tm="100000">
                                              <p:val>
                                                <p:strVal val="#ppt_w"/>
                                              </p:val>
                                            </p:tav>
                                          </p:tavLst>
                                        </p:anim>
                                        <p:anim calcmode="lin" valueType="num">
                                          <p:cBhvr>
                                            <p:cTn id="89" dur="500" fill="hold"/>
                                            <p:tgtEl>
                                              <p:spTgt spid="144"/>
                                            </p:tgtEl>
                                            <p:attrNameLst>
                                              <p:attrName>ppt_h</p:attrName>
                                            </p:attrNameLst>
                                          </p:cBhvr>
                                          <p:tavLst>
                                            <p:tav tm="0">
                                              <p:val>
                                                <p:fltVal val="0"/>
                                              </p:val>
                                            </p:tav>
                                            <p:tav tm="100000">
                                              <p:val>
                                                <p:strVal val="#ppt_h"/>
                                              </p:val>
                                            </p:tav>
                                          </p:tavLst>
                                        </p:anim>
                                        <p:animEffect transition="in" filter="fade">
                                          <p:cBhvr>
                                            <p:cTn id="90" dur="500"/>
                                            <p:tgtEl>
                                              <p:spTgt spid="144"/>
                                            </p:tgtEl>
                                          </p:cBhvr>
                                        </p:animEffect>
                                      </p:childTnLst>
                                    </p:cTn>
                                  </p:par>
                                  <p:par>
                                    <p:cTn id="91" presetID="53" presetClass="entr" presetSubtype="16" fill="hold" grpId="0" nodeType="withEffect">
                                      <p:stCondLst>
                                        <p:cond delay="250"/>
                                      </p:stCondLst>
                                      <p:childTnLst>
                                        <p:set>
                                          <p:cBhvr>
                                            <p:cTn id="92" dur="1" fill="hold">
                                              <p:stCondLst>
                                                <p:cond delay="0"/>
                                              </p:stCondLst>
                                            </p:cTn>
                                            <p:tgtEl>
                                              <p:spTgt spid="134"/>
                                            </p:tgtEl>
                                            <p:attrNameLst>
                                              <p:attrName>style.visibility</p:attrName>
                                            </p:attrNameLst>
                                          </p:cBhvr>
                                          <p:to>
                                            <p:strVal val="visible"/>
                                          </p:to>
                                        </p:set>
                                        <p:anim calcmode="lin" valueType="num">
                                          <p:cBhvr>
                                            <p:cTn id="93" dur="500" fill="hold"/>
                                            <p:tgtEl>
                                              <p:spTgt spid="134"/>
                                            </p:tgtEl>
                                            <p:attrNameLst>
                                              <p:attrName>ppt_w</p:attrName>
                                            </p:attrNameLst>
                                          </p:cBhvr>
                                          <p:tavLst>
                                            <p:tav tm="0">
                                              <p:val>
                                                <p:fltVal val="0"/>
                                              </p:val>
                                            </p:tav>
                                            <p:tav tm="100000">
                                              <p:val>
                                                <p:strVal val="#ppt_w"/>
                                              </p:val>
                                            </p:tav>
                                          </p:tavLst>
                                        </p:anim>
                                        <p:anim calcmode="lin" valueType="num">
                                          <p:cBhvr>
                                            <p:cTn id="94" dur="500" fill="hold"/>
                                            <p:tgtEl>
                                              <p:spTgt spid="134"/>
                                            </p:tgtEl>
                                            <p:attrNameLst>
                                              <p:attrName>ppt_h</p:attrName>
                                            </p:attrNameLst>
                                          </p:cBhvr>
                                          <p:tavLst>
                                            <p:tav tm="0">
                                              <p:val>
                                                <p:fltVal val="0"/>
                                              </p:val>
                                            </p:tav>
                                            <p:tav tm="100000">
                                              <p:val>
                                                <p:strVal val="#ppt_h"/>
                                              </p:val>
                                            </p:tav>
                                          </p:tavLst>
                                        </p:anim>
                                        <p:animEffect transition="in" filter="fade">
                                          <p:cBhvr>
                                            <p:cTn id="95" dur="500"/>
                                            <p:tgtEl>
                                              <p:spTgt spid="134"/>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141"/>
                                            </p:tgtEl>
                                            <p:attrNameLst>
                                              <p:attrName>style.visibility</p:attrName>
                                            </p:attrNameLst>
                                          </p:cBhvr>
                                          <p:to>
                                            <p:strVal val="visible"/>
                                          </p:to>
                                        </p:set>
                                        <p:anim calcmode="lin" valueType="num">
                                          <p:cBhvr>
                                            <p:cTn id="98" dur="500" fill="hold"/>
                                            <p:tgtEl>
                                              <p:spTgt spid="141"/>
                                            </p:tgtEl>
                                            <p:attrNameLst>
                                              <p:attrName>ppt_w</p:attrName>
                                            </p:attrNameLst>
                                          </p:cBhvr>
                                          <p:tavLst>
                                            <p:tav tm="0">
                                              <p:val>
                                                <p:fltVal val="0"/>
                                              </p:val>
                                            </p:tav>
                                            <p:tav tm="100000">
                                              <p:val>
                                                <p:strVal val="#ppt_w"/>
                                              </p:val>
                                            </p:tav>
                                          </p:tavLst>
                                        </p:anim>
                                        <p:anim calcmode="lin" valueType="num">
                                          <p:cBhvr>
                                            <p:cTn id="99" dur="500" fill="hold"/>
                                            <p:tgtEl>
                                              <p:spTgt spid="141"/>
                                            </p:tgtEl>
                                            <p:attrNameLst>
                                              <p:attrName>ppt_h</p:attrName>
                                            </p:attrNameLst>
                                          </p:cBhvr>
                                          <p:tavLst>
                                            <p:tav tm="0">
                                              <p:val>
                                                <p:fltVal val="0"/>
                                              </p:val>
                                            </p:tav>
                                            <p:tav tm="100000">
                                              <p:val>
                                                <p:strVal val="#ppt_h"/>
                                              </p:val>
                                            </p:tav>
                                          </p:tavLst>
                                        </p:anim>
                                        <p:animEffect transition="in" filter="fade">
                                          <p:cBhvr>
                                            <p:cTn id="100" dur="500"/>
                                            <p:tgtEl>
                                              <p:spTgt spid="141"/>
                                            </p:tgtEl>
                                          </p:cBhvr>
                                        </p:animEffect>
                                      </p:childTnLst>
                                    </p:cTn>
                                  </p:par>
                                  <p:par>
                                    <p:cTn id="101" presetID="53" presetClass="entr" presetSubtype="16" fill="hold" grpId="0" nodeType="withEffect">
                                      <p:stCondLst>
                                        <p:cond delay="250"/>
                                      </p:stCondLst>
                                      <p:childTnLst>
                                        <p:set>
                                          <p:cBhvr>
                                            <p:cTn id="102" dur="1" fill="hold">
                                              <p:stCondLst>
                                                <p:cond delay="0"/>
                                              </p:stCondLst>
                                            </p:cTn>
                                            <p:tgtEl>
                                              <p:spTgt spid="137"/>
                                            </p:tgtEl>
                                            <p:attrNameLst>
                                              <p:attrName>style.visibility</p:attrName>
                                            </p:attrNameLst>
                                          </p:cBhvr>
                                          <p:to>
                                            <p:strVal val="visible"/>
                                          </p:to>
                                        </p:set>
                                        <p:anim calcmode="lin" valueType="num">
                                          <p:cBhvr>
                                            <p:cTn id="103" dur="500" fill="hold"/>
                                            <p:tgtEl>
                                              <p:spTgt spid="137"/>
                                            </p:tgtEl>
                                            <p:attrNameLst>
                                              <p:attrName>ppt_w</p:attrName>
                                            </p:attrNameLst>
                                          </p:cBhvr>
                                          <p:tavLst>
                                            <p:tav tm="0">
                                              <p:val>
                                                <p:fltVal val="0"/>
                                              </p:val>
                                            </p:tav>
                                            <p:tav tm="100000">
                                              <p:val>
                                                <p:strVal val="#ppt_w"/>
                                              </p:val>
                                            </p:tav>
                                          </p:tavLst>
                                        </p:anim>
                                        <p:anim calcmode="lin" valueType="num">
                                          <p:cBhvr>
                                            <p:cTn id="104" dur="500" fill="hold"/>
                                            <p:tgtEl>
                                              <p:spTgt spid="137"/>
                                            </p:tgtEl>
                                            <p:attrNameLst>
                                              <p:attrName>ppt_h</p:attrName>
                                            </p:attrNameLst>
                                          </p:cBhvr>
                                          <p:tavLst>
                                            <p:tav tm="0">
                                              <p:val>
                                                <p:fltVal val="0"/>
                                              </p:val>
                                            </p:tav>
                                            <p:tav tm="100000">
                                              <p:val>
                                                <p:strVal val="#ppt_h"/>
                                              </p:val>
                                            </p:tav>
                                          </p:tavLst>
                                        </p:anim>
                                        <p:animEffect transition="in" filter="fade">
                                          <p:cBhvr>
                                            <p:cTn id="105" dur="500"/>
                                            <p:tgtEl>
                                              <p:spTgt spid="137"/>
                                            </p:tgtEl>
                                          </p:cBhvr>
                                        </p:animEffect>
                                      </p:childTnLst>
                                    </p:cTn>
                                  </p:par>
                                  <p:par>
                                    <p:cTn id="106" presetID="2" presetClass="entr" presetSubtype="8" fill="hold" nodeType="withEffect">
                                      <p:stCondLst>
                                        <p:cond delay="750"/>
                                      </p:stCondLst>
                                      <p:childTnLst>
                                        <p:set>
                                          <p:cBhvr>
                                            <p:cTn id="107" dur="1" fill="hold">
                                              <p:stCondLst>
                                                <p:cond delay="0"/>
                                              </p:stCondLst>
                                            </p:cTn>
                                            <p:tgtEl>
                                              <p:spTgt spid="110"/>
                                            </p:tgtEl>
                                            <p:attrNameLst>
                                              <p:attrName>style.visibility</p:attrName>
                                            </p:attrNameLst>
                                          </p:cBhvr>
                                          <p:to>
                                            <p:strVal val="visible"/>
                                          </p:to>
                                        </p:set>
                                        <p:anim calcmode="lin" valueType="num">
                                          <p:cBhvr additive="base">
                                            <p:cTn id="108" dur="750" fill="hold"/>
                                            <p:tgtEl>
                                              <p:spTgt spid="110"/>
                                            </p:tgtEl>
                                            <p:attrNameLst>
                                              <p:attrName>ppt_x</p:attrName>
                                            </p:attrNameLst>
                                          </p:cBhvr>
                                          <p:tavLst>
                                            <p:tav tm="0">
                                              <p:val>
                                                <p:strVal val="0-#ppt_w/2"/>
                                              </p:val>
                                            </p:tav>
                                            <p:tav tm="100000">
                                              <p:val>
                                                <p:strVal val="#ppt_x"/>
                                              </p:val>
                                            </p:tav>
                                          </p:tavLst>
                                        </p:anim>
                                        <p:anim calcmode="lin" valueType="num">
                                          <p:cBhvr additive="base">
                                            <p:cTn id="109" dur="750" fill="hold"/>
                                            <p:tgtEl>
                                              <p:spTgt spid="110"/>
                                            </p:tgtEl>
                                            <p:attrNameLst>
                                              <p:attrName>ppt_y</p:attrName>
                                            </p:attrNameLst>
                                          </p:cBhvr>
                                          <p:tavLst>
                                            <p:tav tm="0">
                                              <p:val>
                                                <p:strVal val="#ppt_y"/>
                                              </p:val>
                                            </p:tav>
                                            <p:tav tm="100000">
                                              <p:val>
                                                <p:strVal val="#ppt_y"/>
                                              </p:val>
                                            </p:tav>
                                          </p:tavLst>
                                        </p:anim>
                                      </p:childTnLst>
                                    </p:cTn>
                                  </p:par>
                                  <p:par>
                                    <p:cTn id="110" presetID="2" presetClass="entr" presetSubtype="2" fill="hold" nodeType="withEffect">
                                      <p:stCondLst>
                                        <p:cond delay="750"/>
                                      </p:stCondLst>
                                      <p:childTnLst>
                                        <p:set>
                                          <p:cBhvr>
                                            <p:cTn id="111" dur="1" fill="hold">
                                              <p:stCondLst>
                                                <p:cond delay="0"/>
                                              </p:stCondLst>
                                            </p:cTn>
                                            <p:tgtEl>
                                              <p:spTgt spid="4"/>
                                            </p:tgtEl>
                                            <p:attrNameLst>
                                              <p:attrName>style.visibility</p:attrName>
                                            </p:attrNameLst>
                                          </p:cBhvr>
                                          <p:to>
                                            <p:strVal val="visible"/>
                                          </p:to>
                                        </p:set>
                                        <p:anim calcmode="lin" valueType="num">
                                          <p:cBhvr additive="base">
                                            <p:cTn id="112" dur="750" fill="hold"/>
                                            <p:tgtEl>
                                              <p:spTgt spid="4"/>
                                            </p:tgtEl>
                                            <p:attrNameLst>
                                              <p:attrName>ppt_x</p:attrName>
                                            </p:attrNameLst>
                                          </p:cBhvr>
                                          <p:tavLst>
                                            <p:tav tm="0">
                                              <p:val>
                                                <p:strVal val="1+#ppt_w/2"/>
                                              </p:val>
                                            </p:tav>
                                            <p:tav tm="100000">
                                              <p:val>
                                                <p:strVal val="#ppt_x"/>
                                              </p:val>
                                            </p:tav>
                                          </p:tavLst>
                                        </p:anim>
                                        <p:anim calcmode="lin" valueType="num">
                                          <p:cBhvr additive="base">
                                            <p:cTn id="113" dur="750" fill="hold"/>
                                            <p:tgtEl>
                                              <p:spTgt spid="4"/>
                                            </p:tgtEl>
                                            <p:attrNameLst>
                                              <p:attrName>ppt_y</p:attrName>
                                            </p:attrNameLst>
                                          </p:cBhvr>
                                          <p:tavLst>
                                            <p:tav tm="0">
                                              <p:val>
                                                <p:strVal val="#ppt_y"/>
                                              </p:val>
                                            </p:tav>
                                            <p:tav tm="100000">
                                              <p:val>
                                                <p:strVal val="#ppt_y"/>
                                              </p:val>
                                            </p:tav>
                                          </p:tavLst>
                                        </p:anim>
                                      </p:childTnLst>
                                    </p:cTn>
                                  </p:par>
                                  <p:par>
                                    <p:cTn id="114" presetID="2" presetClass="entr" presetSubtype="8" fill="hold" nodeType="withEffect">
                                      <p:stCondLst>
                                        <p:cond delay="1000"/>
                                      </p:stCondLst>
                                      <p:childTnLst>
                                        <p:set>
                                          <p:cBhvr>
                                            <p:cTn id="115" dur="1" fill="hold">
                                              <p:stCondLst>
                                                <p:cond delay="0"/>
                                              </p:stCondLst>
                                            </p:cTn>
                                            <p:tgtEl>
                                              <p:spTgt spid="108"/>
                                            </p:tgtEl>
                                            <p:attrNameLst>
                                              <p:attrName>style.visibility</p:attrName>
                                            </p:attrNameLst>
                                          </p:cBhvr>
                                          <p:to>
                                            <p:strVal val="visible"/>
                                          </p:to>
                                        </p:set>
                                        <p:anim calcmode="lin" valueType="num">
                                          <p:cBhvr additive="base">
                                            <p:cTn id="116" dur="750" fill="hold"/>
                                            <p:tgtEl>
                                              <p:spTgt spid="108"/>
                                            </p:tgtEl>
                                            <p:attrNameLst>
                                              <p:attrName>ppt_x</p:attrName>
                                            </p:attrNameLst>
                                          </p:cBhvr>
                                          <p:tavLst>
                                            <p:tav tm="0">
                                              <p:val>
                                                <p:strVal val="0-#ppt_w/2"/>
                                              </p:val>
                                            </p:tav>
                                            <p:tav tm="100000">
                                              <p:val>
                                                <p:strVal val="#ppt_x"/>
                                              </p:val>
                                            </p:tav>
                                          </p:tavLst>
                                        </p:anim>
                                        <p:anim calcmode="lin" valueType="num">
                                          <p:cBhvr additive="base">
                                            <p:cTn id="117" dur="750" fill="hold"/>
                                            <p:tgtEl>
                                              <p:spTgt spid="108"/>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stCondLst>
                                        <p:cond delay="1000"/>
                                      </p:stCondLst>
                                      <p:childTnLst>
                                        <p:set>
                                          <p:cBhvr>
                                            <p:cTn id="119" dur="1" fill="hold">
                                              <p:stCondLst>
                                                <p:cond delay="0"/>
                                              </p:stCondLst>
                                            </p:cTn>
                                            <p:tgtEl>
                                              <p:spTgt spid="103"/>
                                            </p:tgtEl>
                                            <p:attrNameLst>
                                              <p:attrName>style.visibility</p:attrName>
                                            </p:attrNameLst>
                                          </p:cBhvr>
                                          <p:to>
                                            <p:strVal val="visible"/>
                                          </p:to>
                                        </p:set>
                                        <p:anim calcmode="lin" valueType="num">
                                          <p:cBhvr additive="base">
                                            <p:cTn id="120" dur="750" fill="hold"/>
                                            <p:tgtEl>
                                              <p:spTgt spid="103"/>
                                            </p:tgtEl>
                                            <p:attrNameLst>
                                              <p:attrName>ppt_x</p:attrName>
                                            </p:attrNameLst>
                                          </p:cBhvr>
                                          <p:tavLst>
                                            <p:tav tm="0">
                                              <p:val>
                                                <p:strVal val="1+#ppt_w/2"/>
                                              </p:val>
                                            </p:tav>
                                            <p:tav tm="100000">
                                              <p:val>
                                                <p:strVal val="#ppt_x"/>
                                              </p:val>
                                            </p:tav>
                                          </p:tavLst>
                                        </p:anim>
                                        <p:anim calcmode="lin" valueType="num">
                                          <p:cBhvr additive="base">
                                            <p:cTn id="121" dur="750" fill="hold"/>
                                            <p:tgtEl>
                                              <p:spTgt spid="103"/>
                                            </p:tgtEl>
                                            <p:attrNameLst>
                                              <p:attrName>ppt_y</p:attrName>
                                            </p:attrNameLst>
                                          </p:cBhvr>
                                          <p:tavLst>
                                            <p:tav tm="0">
                                              <p:val>
                                                <p:strVal val="#ppt_y"/>
                                              </p:val>
                                            </p:tav>
                                            <p:tav tm="100000">
                                              <p:val>
                                                <p:strVal val="#ppt_y"/>
                                              </p:val>
                                            </p:tav>
                                          </p:tavLst>
                                        </p:anim>
                                      </p:childTnLst>
                                    </p:cTn>
                                  </p:par>
                                  <p:par>
                                    <p:cTn id="122" presetID="2" presetClass="entr" presetSubtype="8" fill="hold" nodeType="withEffect">
                                      <p:stCondLst>
                                        <p:cond delay="1250"/>
                                      </p:stCondLst>
                                      <p:childTnLst>
                                        <p:set>
                                          <p:cBhvr>
                                            <p:cTn id="123" dur="1" fill="hold">
                                              <p:stCondLst>
                                                <p:cond delay="0"/>
                                              </p:stCondLst>
                                            </p:cTn>
                                            <p:tgtEl>
                                              <p:spTgt spid="114"/>
                                            </p:tgtEl>
                                            <p:attrNameLst>
                                              <p:attrName>style.visibility</p:attrName>
                                            </p:attrNameLst>
                                          </p:cBhvr>
                                          <p:to>
                                            <p:strVal val="visible"/>
                                          </p:to>
                                        </p:set>
                                        <p:anim calcmode="lin" valueType="num">
                                          <p:cBhvr additive="base">
                                            <p:cTn id="124" dur="750" fill="hold"/>
                                            <p:tgtEl>
                                              <p:spTgt spid="114"/>
                                            </p:tgtEl>
                                            <p:attrNameLst>
                                              <p:attrName>ppt_x</p:attrName>
                                            </p:attrNameLst>
                                          </p:cBhvr>
                                          <p:tavLst>
                                            <p:tav tm="0">
                                              <p:val>
                                                <p:strVal val="0-#ppt_w/2"/>
                                              </p:val>
                                            </p:tav>
                                            <p:tav tm="100000">
                                              <p:val>
                                                <p:strVal val="#ppt_x"/>
                                              </p:val>
                                            </p:tav>
                                          </p:tavLst>
                                        </p:anim>
                                        <p:anim calcmode="lin" valueType="num">
                                          <p:cBhvr additive="base">
                                            <p:cTn id="125" dur="750" fill="hold"/>
                                            <p:tgtEl>
                                              <p:spTgt spid="114"/>
                                            </p:tgtEl>
                                            <p:attrNameLst>
                                              <p:attrName>ppt_y</p:attrName>
                                            </p:attrNameLst>
                                          </p:cBhvr>
                                          <p:tavLst>
                                            <p:tav tm="0">
                                              <p:val>
                                                <p:strVal val="#ppt_y"/>
                                              </p:val>
                                            </p:tav>
                                            <p:tav tm="100000">
                                              <p:val>
                                                <p:strVal val="#ppt_y"/>
                                              </p:val>
                                            </p:tav>
                                          </p:tavLst>
                                        </p:anim>
                                      </p:childTnLst>
                                    </p:cTn>
                                  </p:par>
                                  <p:par>
                                    <p:cTn id="126" presetID="2" presetClass="entr" presetSubtype="2" fill="hold" nodeType="withEffect">
                                      <p:stCondLst>
                                        <p:cond delay="1250"/>
                                      </p:stCondLst>
                                      <p:childTnLst>
                                        <p:set>
                                          <p:cBhvr>
                                            <p:cTn id="127" dur="1" fill="hold">
                                              <p:stCondLst>
                                                <p:cond delay="0"/>
                                              </p:stCondLst>
                                            </p:cTn>
                                            <p:tgtEl>
                                              <p:spTgt spid="121"/>
                                            </p:tgtEl>
                                            <p:attrNameLst>
                                              <p:attrName>style.visibility</p:attrName>
                                            </p:attrNameLst>
                                          </p:cBhvr>
                                          <p:to>
                                            <p:strVal val="visible"/>
                                          </p:to>
                                        </p:set>
                                        <p:anim calcmode="lin" valueType="num">
                                          <p:cBhvr additive="base">
                                            <p:cTn id="128" dur="750" fill="hold"/>
                                            <p:tgtEl>
                                              <p:spTgt spid="121"/>
                                            </p:tgtEl>
                                            <p:attrNameLst>
                                              <p:attrName>ppt_x</p:attrName>
                                            </p:attrNameLst>
                                          </p:cBhvr>
                                          <p:tavLst>
                                            <p:tav tm="0">
                                              <p:val>
                                                <p:strVal val="1+#ppt_w/2"/>
                                              </p:val>
                                            </p:tav>
                                            <p:tav tm="100000">
                                              <p:val>
                                                <p:strVal val="#ppt_x"/>
                                              </p:val>
                                            </p:tav>
                                          </p:tavLst>
                                        </p:anim>
                                        <p:anim calcmode="lin" valueType="num">
                                          <p:cBhvr additive="base">
                                            <p:cTn id="129" dur="750" fill="hold"/>
                                            <p:tgtEl>
                                              <p:spTgt spid="121"/>
                                            </p:tgtEl>
                                            <p:attrNameLst>
                                              <p:attrName>ppt_y</p:attrName>
                                            </p:attrNameLst>
                                          </p:cBhvr>
                                          <p:tavLst>
                                            <p:tav tm="0">
                                              <p:val>
                                                <p:strVal val="#ppt_y"/>
                                              </p:val>
                                            </p:tav>
                                            <p:tav tm="100000">
                                              <p:val>
                                                <p:strVal val="#ppt_y"/>
                                              </p:val>
                                            </p:tav>
                                          </p:tavLst>
                                        </p:anim>
                                      </p:childTnLst>
                                    </p:cTn>
                                  </p:par>
                                  <p:par>
                                    <p:cTn id="130" presetID="2" presetClass="entr" presetSubtype="8" fill="hold" nodeType="withEffect">
                                      <p:stCondLst>
                                        <p:cond delay="1500"/>
                                      </p:stCondLst>
                                      <p:childTnLst>
                                        <p:set>
                                          <p:cBhvr>
                                            <p:cTn id="131" dur="1" fill="hold">
                                              <p:stCondLst>
                                                <p:cond delay="0"/>
                                              </p:stCondLst>
                                            </p:cTn>
                                            <p:tgtEl>
                                              <p:spTgt spid="129"/>
                                            </p:tgtEl>
                                            <p:attrNameLst>
                                              <p:attrName>style.visibility</p:attrName>
                                            </p:attrNameLst>
                                          </p:cBhvr>
                                          <p:to>
                                            <p:strVal val="visible"/>
                                          </p:to>
                                        </p:set>
                                        <p:anim calcmode="lin" valueType="num">
                                          <p:cBhvr additive="base">
                                            <p:cTn id="132" dur="750" fill="hold"/>
                                            <p:tgtEl>
                                              <p:spTgt spid="129"/>
                                            </p:tgtEl>
                                            <p:attrNameLst>
                                              <p:attrName>ppt_x</p:attrName>
                                            </p:attrNameLst>
                                          </p:cBhvr>
                                          <p:tavLst>
                                            <p:tav tm="0">
                                              <p:val>
                                                <p:strVal val="0-#ppt_w/2"/>
                                              </p:val>
                                            </p:tav>
                                            <p:tav tm="100000">
                                              <p:val>
                                                <p:strVal val="#ppt_x"/>
                                              </p:val>
                                            </p:tav>
                                          </p:tavLst>
                                        </p:anim>
                                        <p:anim calcmode="lin" valueType="num">
                                          <p:cBhvr additive="base">
                                            <p:cTn id="133" dur="750" fill="hold"/>
                                            <p:tgtEl>
                                              <p:spTgt spid="129"/>
                                            </p:tgtEl>
                                            <p:attrNameLst>
                                              <p:attrName>ppt_y</p:attrName>
                                            </p:attrNameLst>
                                          </p:cBhvr>
                                          <p:tavLst>
                                            <p:tav tm="0">
                                              <p:val>
                                                <p:strVal val="#ppt_y"/>
                                              </p:val>
                                            </p:tav>
                                            <p:tav tm="100000">
                                              <p:val>
                                                <p:strVal val="#ppt_y"/>
                                              </p:val>
                                            </p:tav>
                                          </p:tavLst>
                                        </p:anim>
                                      </p:childTnLst>
                                    </p:cTn>
                                  </p:par>
                                  <p:par>
                                    <p:cTn id="134" presetID="2" presetClass="entr" presetSubtype="2" fill="hold" nodeType="withEffect">
                                      <p:stCondLst>
                                        <p:cond delay="1500"/>
                                      </p:stCondLst>
                                      <p:childTnLst>
                                        <p:set>
                                          <p:cBhvr>
                                            <p:cTn id="135" dur="1" fill="hold">
                                              <p:stCondLst>
                                                <p:cond delay="0"/>
                                              </p:stCondLst>
                                            </p:cTn>
                                            <p:tgtEl>
                                              <p:spTgt spid="124"/>
                                            </p:tgtEl>
                                            <p:attrNameLst>
                                              <p:attrName>style.visibility</p:attrName>
                                            </p:attrNameLst>
                                          </p:cBhvr>
                                          <p:to>
                                            <p:strVal val="visible"/>
                                          </p:to>
                                        </p:set>
                                        <p:anim calcmode="lin" valueType="num">
                                          <p:cBhvr additive="base">
                                            <p:cTn id="136" dur="750" fill="hold"/>
                                            <p:tgtEl>
                                              <p:spTgt spid="124"/>
                                            </p:tgtEl>
                                            <p:attrNameLst>
                                              <p:attrName>ppt_x</p:attrName>
                                            </p:attrNameLst>
                                          </p:cBhvr>
                                          <p:tavLst>
                                            <p:tav tm="0">
                                              <p:val>
                                                <p:strVal val="1+#ppt_w/2"/>
                                              </p:val>
                                            </p:tav>
                                            <p:tav tm="100000">
                                              <p:val>
                                                <p:strVal val="#ppt_x"/>
                                              </p:val>
                                            </p:tav>
                                          </p:tavLst>
                                        </p:anim>
                                        <p:anim calcmode="lin" valueType="num">
                                          <p:cBhvr additive="base">
                                            <p:cTn id="137" dur="75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132" grpId="0" animBg="1"/>
          <p:bldP spid="133" grpId="0" animBg="1"/>
          <p:bldP spid="134" grpId="0" animBg="1"/>
          <p:bldP spid="135" grpId="0" animBg="1"/>
          <p:bldP spid="136" grpId="0" animBg="1"/>
          <p:bldP spid="137" grpId="0" animBg="1"/>
          <p:bldP spid="139" grpId="0" animBg="1"/>
          <p:bldP spid="141" grpId="0" animBg="1"/>
          <p:bldP spid="142" grpId="0" animBg="1"/>
          <p:bldP spid="143" grpId="0" animBg="1"/>
          <p:bldP spid="14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1634903" y="709065"/>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3.5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预测</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过程</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5" name="图片 4"/>
          <p:cNvPicPr>
            <a:picLocks noChangeAspect="1"/>
          </p:cNvPicPr>
          <p:nvPr/>
        </p:nvPicPr>
        <p:blipFill>
          <a:blip r:embed="rId1"/>
          <a:stretch>
            <a:fillRect/>
          </a:stretch>
        </p:blipFill>
        <p:spPr>
          <a:xfrm>
            <a:off x="1323975" y="2044065"/>
            <a:ext cx="9982200" cy="3150235"/>
          </a:xfrm>
          <a:prstGeom prst="rect">
            <a:avLst/>
          </a:prstGeom>
        </p:spPr>
      </p:pic>
      <p:sp>
        <p:nvSpPr>
          <p:cNvPr id="36" name="文本框 35"/>
          <p:cNvSpPr txBox="1"/>
          <p:nvPr/>
        </p:nvSpPr>
        <p:spPr>
          <a:xfrm>
            <a:off x="11212830" y="344170"/>
            <a:ext cx="601980" cy="368300"/>
          </a:xfrm>
          <a:prstGeom prst="rect">
            <a:avLst/>
          </a:prstGeom>
          <a:noFill/>
        </p:spPr>
        <p:txBody>
          <a:bodyPr wrap="none" rtlCol="0">
            <a:spAutoFit/>
          </a:bodyPr>
          <a:p>
            <a:r>
              <a:rPr lang="en-US" altLang="zh-CN"/>
              <a:t>19/24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1635125" y="709295"/>
            <a:ext cx="3242945"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3.5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生成</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预测结果</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1"/>
          <a:stretch>
            <a:fillRect/>
          </a:stretch>
        </p:blipFill>
        <p:spPr>
          <a:xfrm>
            <a:off x="1906905" y="1840230"/>
            <a:ext cx="8047355" cy="3177540"/>
          </a:xfrm>
          <a:prstGeom prst="rect">
            <a:avLst/>
          </a:prstGeom>
        </p:spPr>
      </p:pic>
      <p:pic>
        <p:nvPicPr>
          <p:cNvPr id="2" name="图片 1"/>
          <p:cNvPicPr>
            <a:picLocks noChangeAspect="1"/>
          </p:cNvPicPr>
          <p:nvPr/>
        </p:nvPicPr>
        <p:blipFill>
          <a:blip r:embed="rId2"/>
          <a:stretch>
            <a:fillRect/>
          </a:stretch>
        </p:blipFill>
        <p:spPr>
          <a:xfrm>
            <a:off x="7385050" y="433070"/>
            <a:ext cx="3682365" cy="5544185"/>
          </a:xfrm>
          <a:prstGeom prst="rect">
            <a:avLst/>
          </a:prstGeom>
        </p:spPr>
      </p:pic>
      <p:sp>
        <p:nvSpPr>
          <p:cNvPr id="11" name="文本框 10"/>
          <p:cNvSpPr txBox="1"/>
          <p:nvPr/>
        </p:nvSpPr>
        <p:spPr>
          <a:xfrm>
            <a:off x="8919845" y="5843905"/>
            <a:ext cx="613410" cy="368300"/>
          </a:xfrm>
          <a:prstGeom prst="rect">
            <a:avLst/>
          </a:prstGeom>
          <a:noFill/>
        </p:spPr>
        <p:txBody>
          <a:bodyPr wrap="square" rtlCol="0">
            <a:spAutoFit/>
          </a:bodyPr>
          <a:p>
            <a:r>
              <a:rPr lang="en-US"/>
              <a:t>……</a:t>
            </a:r>
            <a:endParaRPr lang="en-US"/>
          </a:p>
        </p:txBody>
      </p:sp>
      <p:sp>
        <p:nvSpPr>
          <p:cNvPr id="36" name="文本框 35"/>
          <p:cNvSpPr txBox="1"/>
          <p:nvPr/>
        </p:nvSpPr>
        <p:spPr>
          <a:xfrm>
            <a:off x="11212830" y="344170"/>
            <a:ext cx="646430" cy="368300"/>
          </a:xfrm>
          <a:prstGeom prst="rect">
            <a:avLst/>
          </a:prstGeom>
          <a:noFill/>
        </p:spPr>
        <p:txBody>
          <a:bodyPr wrap="none" rtlCol="0">
            <a:spAutoFit/>
          </a:bodyPr>
          <a:p>
            <a:r>
              <a:rPr lang="en-US" altLang="zh-CN"/>
              <a:t>20/24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p:nvPr/>
        </p:nvSpPr>
        <p:spPr>
          <a:xfrm>
            <a:off x="1637030" y="608965"/>
            <a:ext cx="3290570" cy="683895"/>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3.5  </a:t>
            </a:r>
            <a:r>
              <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我的</a:t>
            </a:r>
            <a:r>
              <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竞赛情况</a:t>
            </a:r>
            <a:endPar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2" name="图片 1"/>
          <p:cNvPicPr>
            <a:picLocks noChangeAspect="1"/>
          </p:cNvPicPr>
          <p:nvPr/>
        </p:nvPicPr>
        <p:blipFill>
          <a:blip r:embed="rId1"/>
          <a:stretch>
            <a:fillRect/>
          </a:stretch>
        </p:blipFill>
        <p:spPr>
          <a:xfrm>
            <a:off x="5431790" y="982345"/>
            <a:ext cx="6326505" cy="5093970"/>
          </a:xfrm>
          <a:prstGeom prst="rect">
            <a:avLst/>
          </a:prstGeom>
        </p:spPr>
      </p:pic>
      <p:pic>
        <p:nvPicPr>
          <p:cNvPr id="4" name="图片 3"/>
          <p:cNvPicPr>
            <a:picLocks noChangeAspect="1"/>
          </p:cNvPicPr>
          <p:nvPr/>
        </p:nvPicPr>
        <p:blipFill>
          <a:blip r:embed="rId2"/>
          <a:stretch>
            <a:fillRect/>
          </a:stretch>
        </p:blipFill>
        <p:spPr>
          <a:xfrm>
            <a:off x="587375" y="2150110"/>
            <a:ext cx="4531995" cy="3073400"/>
          </a:xfrm>
          <a:prstGeom prst="rect">
            <a:avLst/>
          </a:prstGeom>
        </p:spPr>
      </p:pic>
      <p:cxnSp>
        <p:nvCxnSpPr>
          <p:cNvPr id="5" name="直接连接符 4"/>
          <p:cNvCxnSpPr/>
          <p:nvPr/>
        </p:nvCxnSpPr>
        <p:spPr>
          <a:xfrm>
            <a:off x="5338445" y="372110"/>
            <a:ext cx="9525" cy="60769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541145" y="3467735"/>
            <a:ext cx="2495550" cy="438150"/>
          </a:xfrm>
          <a:prstGeom prst="rect">
            <a:avLst/>
          </a:prstGeom>
          <a:noFill/>
          <a:ln w="28575" cap="flat" cmpd="sng" algn="ctr">
            <a:solidFill>
              <a:srgbClr val="FF9A05"/>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7" name="矩形 6"/>
          <p:cNvSpPr/>
          <p:nvPr/>
        </p:nvSpPr>
        <p:spPr>
          <a:xfrm>
            <a:off x="1541145" y="4623435"/>
            <a:ext cx="2495550" cy="438150"/>
          </a:xfrm>
          <a:prstGeom prst="rect">
            <a:avLst/>
          </a:prstGeom>
          <a:noFill/>
          <a:ln w="28575" cap="flat" cmpd="sng" algn="ctr">
            <a:solidFill>
              <a:srgbClr val="FF9A05"/>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8" name="矩形 7"/>
          <p:cNvSpPr/>
          <p:nvPr/>
        </p:nvSpPr>
        <p:spPr>
          <a:xfrm>
            <a:off x="7481570" y="5346700"/>
            <a:ext cx="3781425" cy="267335"/>
          </a:xfrm>
          <a:prstGeom prst="rect">
            <a:avLst/>
          </a:prstGeom>
          <a:noFill/>
          <a:ln w="28575" cap="flat" cmpd="sng" algn="ctr">
            <a:solidFill>
              <a:srgbClr val="FF9A05"/>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9" name="矩形 8"/>
          <p:cNvSpPr/>
          <p:nvPr/>
        </p:nvSpPr>
        <p:spPr>
          <a:xfrm>
            <a:off x="7482205" y="3200400"/>
            <a:ext cx="2713990" cy="353060"/>
          </a:xfrm>
          <a:prstGeom prst="rect">
            <a:avLst/>
          </a:prstGeom>
          <a:noFill/>
          <a:ln w="28575" cap="flat" cmpd="sng" algn="ctr">
            <a:solidFill>
              <a:srgbClr val="FF9A05"/>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cxnSp>
        <p:nvCxnSpPr>
          <p:cNvPr id="15" name="直接连接符 14"/>
          <p:cNvCxnSpPr>
            <a:stCxn id="6" idx="3"/>
            <a:endCxn id="8" idx="1"/>
          </p:cNvCxnSpPr>
          <p:nvPr/>
        </p:nvCxnSpPr>
        <p:spPr>
          <a:xfrm>
            <a:off x="4036695" y="3686810"/>
            <a:ext cx="3444875" cy="1793875"/>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10226040" y="3098165"/>
            <a:ext cx="1532255" cy="557530"/>
          </a:xfrm>
          <a:prstGeom prst="rect">
            <a:avLst/>
          </a:prstGeom>
          <a:ln>
            <a:noFill/>
          </a:ln>
        </p:spPr>
      </p:pic>
      <p:sp>
        <p:nvSpPr>
          <p:cNvPr id="36" name="文本框 35"/>
          <p:cNvSpPr txBox="1"/>
          <p:nvPr/>
        </p:nvSpPr>
        <p:spPr>
          <a:xfrm>
            <a:off x="11212830" y="344170"/>
            <a:ext cx="593725" cy="368300"/>
          </a:xfrm>
          <a:prstGeom prst="rect">
            <a:avLst/>
          </a:prstGeom>
          <a:noFill/>
        </p:spPr>
        <p:txBody>
          <a:bodyPr wrap="none" rtlCol="0">
            <a:spAutoFit/>
          </a:bodyPr>
          <a:p>
            <a:r>
              <a:rPr lang="en-US" altLang="zh-CN"/>
              <a:t>21/24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p:stCondLst>
                              <p:cond delay="0"/>
                            </p:stCondLst>
                            <p:childTnLst>
                              <p:par>
                                <p:cTn id="35" presetID="22" presetClass="entr" presetSubtype="4"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righ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animBg="1"/>
      <p:bldP spid="8"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3" name="矩形 12"/>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4" name="矩形 13"/>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5" name="矩形 14"/>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6" name="矩形 15"/>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7" name="矩形 16"/>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8" name="矩形 17"/>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9" name="矩形 18"/>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0" name="矩形 19"/>
          <p:cNvSpPr/>
          <p:nvPr/>
        </p:nvSpPr>
        <p:spPr>
          <a:xfrm rot="2700000">
            <a:off x="9760723" y="5009230"/>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21" name="组合 20"/>
          <p:cNvGrpSpPr/>
          <p:nvPr/>
        </p:nvGrpSpPr>
        <p:grpSpPr>
          <a:xfrm>
            <a:off x="4950503" y="1066131"/>
            <a:ext cx="2195030" cy="1945443"/>
            <a:chOff x="3295850" y="2263222"/>
            <a:chExt cx="2643765" cy="2343151"/>
          </a:xfrm>
        </p:grpSpPr>
        <p:sp>
          <p:nvSpPr>
            <p:cNvPr id="2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3" name="Freeform 5"/>
            <p:cNvSpPr/>
            <p:nvPr/>
          </p:nvSpPr>
          <p:spPr bwMode="auto">
            <a:xfrm rot="10800000">
              <a:off x="3589409" y="2523401"/>
              <a:ext cx="2056649"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grpSp>
      <p:sp>
        <p:nvSpPr>
          <p:cNvPr id="24" name="文本框 32"/>
          <p:cNvSpPr txBox="1"/>
          <p:nvPr/>
        </p:nvSpPr>
        <p:spPr>
          <a:xfrm>
            <a:off x="5468931" y="1453202"/>
            <a:ext cx="1158173" cy="1200329"/>
          </a:xfrm>
          <a:prstGeom prst="rect">
            <a:avLst/>
          </a:prstGeom>
          <a:noFill/>
        </p:spPr>
        <p:txBody>
          <a:bodyPr wrap="square" rtlCol="0">
            <a:spAutoFit/>
          </a:bodyPr>
          <a:lstStyle/>
          <a:p>
            <a:pPr algn="ctr"/>
            <a:r>
              <a:rPr lang="en-US" altLang="zh-CN" sz="7200" dirty="0" smtClean="0">
                <a:solidFill>
                  <a:schemeClr val="bg1"/>
                </a:solidFill>
                <a:latin typeface="+mj-lt"/>
                <a:ea typeface="微软雅黑" panose="020B0503020204020204" charset="-122"/>
              </a:rPr>
              <a:t>04</a:t>
            </a:r>
            <a:endParaRPr lang="zh-CN" altLang="en-US" sz="7200" dirty="0">
              <a:solidFill>
                <a:schemeClr val="bg1"/>
              </a:solidFill>
              <a:latin typeface="+mj-lt"/>
              <a:ea typeface="微软雅黑" panose="020B0503020204020204" charset="-122"/>
            </a:endParaRPr>
          </a:p>
        </p:txBody>
      </p:sp>
      <p:sp>
        <p:nvSpPr>
          <p:cNvPr id="35" name="文本框 34"/>
          <p:cNvSpPr txBox="1"/>
          <p:nvPr/>
        </p:nvSpPr>
        <p:spPr>
          <a:xfrm>
            <a:off x="4627278" y="3277887"/>
            <a:ext cx="2926080" cy="922020"/>
          </a:xfrm>
          <a:prstGeom prst="rect">
            <a:avLst/>
          </a:prstGeom>
          <a:noFill/>
        </p:spPr>
        <p:txBody>
          <a:bodyPr wrap="none" rtlCol="0">
            <a:spAutoFit/>
          </a:bodyPr>
          <a:lstStyle/>
          <a:p>
            <a:pPr algn="ctr"/>
            <a:r>
              <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心得体会</a:t>
            </a:r>
            <a:endPar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endParaRPr>
          </a:p>
        </p:txBody>
      </p:sp>
      <p:sp>
        <p:nvSpPr>
          <p:cNvPr id="37" name="椭圆 36"/>
          <p:cNvSpPr/>
          <p:nvPr/>
        </p:nvSpPr>
        <p:spPr>
          <a:xfrm flipV="1">
            <a:off x="9117169" y="2376660"/>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9" name="椭圆 38"/>
          <p:cNvSpPr/>
          <p:nvPr/>
        </p:nvSpPr>
        <p:spPr>
          <a:xfrm flipV="1">
            <a:off x="8269760" y="2301748"/>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0" name="椭圆 39"/>
          <p:cNvSpPr/>
          <p:nvPr/>
        </p:nvSpPr>
        <p:spPr>
          <a:xfrm flipV="1">
            <a:off x="7869937" y="1594704"/>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1" name="椭圆 40"/>
          <p:cNvSpPr/>
          <p:nvPr/>
        </p:nvSpPr>
        <p:spPr>
          <a:xfrm flipV="1">
            <a:off x="3040835" y="2329965"/>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2" name="椭圆 41"/>
          <p:cNvSpPr/>
          <p:nvPr/>
        </p:nvSpPr>
        <p:spPr>
          <a:xfrm flipV="1">
            <a:off x="3778916" y="2287501"/>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3" name="椭圆 42"/>
          <p:cNvSpPr/>
          <p:nvPr/>
        </p:nvSpPr>
        <p:spPr>
          <a:xfrm flipV="1">
            <a:off x="3604314" y="1677248"/>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4" name="椭圆 43"/>
          <p:cNvSpPr/>
          <p:nvPr/>
        </p:nvSpPr>
        <p:spPr>
          <a:xfrm flipV="1">
            <a:off x="4804083" y="2713658"/>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5" name="椭圆 44"/>
          <p:cNvSpPr/>
          <p:nvPr/>
        </p:nvSpPr>
        <p:spPr>
          <a:xfrm flipV="1">
            <a:off x="6965002" y="104400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6" name="椭圆 45"/>
          <p:cNvSpPr/>
          <p:nvPr/>
        </p:nvSpPr>
        <p:spPr>
          <a:xfrm flipV="1">
            <a:off x="7676304" y="2556659"/>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7" name="椭圆 46"/>
          <p:cNvSpPr/>
          <p:nvPr/>
        </p:nvSpPr>
        <p:spPr>
          <a:xfrm flipV="1">
            <a:off x="9413627" y="153006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8" name="椭圆 47"/>
          <p:cNvSpPr/>
          <p:nvPr/>
        </p:nvSpPr>
        <p:spPr>
          <a:xfrm flipV="1">
            <a:off x="4325039" y="1453202"/>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6" name="文本框 35"/>
          <p:cNvSpPr txBox="1"/>
          <p:nvPr/>
        </p:nvSpPr>
        <p:spPr>
          <a:xfrm>
            <a:off x="11212830" y="344170"/>
            <a:ext cx="636270" cy="368300"/>
          </a:xfrm>
          <a:prstGeom prst="rect">
            <a:avLst/>
          </a:prstGeom>
          <a:noFill/>
        </p:spPr>
        <p:txBody>
          <a:bodyPr wrap="none" rtlCol="0">
            <a:spAutoFit/>
          </a:bodyPr>
          <a:p>
            <a:r>
              <a:rPr lang="en-US" altLang="zh-CN"/>
              <a:t>22/24</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14:presetBounceEnd="40000">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14:bounceEnd="40000">
                                          <p:cBhvr additive="base">
                                            <p:cTn id="62" dur="75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14:presetBounceEnd="40000">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14:bounceEnd="40000">
                                          <p:cBhvr additive="base">
                                            <p:cTn id="66" dur="7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14:presetBounceEnd="40000">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14:bounceEnd="40000">
                                          <p:cBhvr additive="base">
                                            <p:cTn id="70" dur="75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14:presetBounceEnd="40000">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14:bounceEnd="40000">
                                          <p:cBhvr additive="base">
                                            <p:cTn id="74" dur="75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14:presetBounceEnd="40000">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14:bounceEnd="40000">
                                          <p:cBhvr additive="base">
                                            <p:cTn id="78"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14:presetBounceEnd="40000">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14:bounceEnd="40000">
                                          <p:cBhvr additive="base">
                                            <p:cTn id="82" dur="75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14:presetBounceEnd="40000">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14:bounceEnd="40000">
                                          <p:cBhvr additive="base">
                                            <p:cTn id="86" dur="7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14:presetBounceEnd="40000">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14:bounceEnd="40000">
                                          <p:cBhvr additive="base">
                                            <p:cTn id="90" dur="7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14:presetBounceEnd="40000">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14:bounceEnd="40000">
                                          <p:cBhvr additive="base">
                                            <p:cTn id="94"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750" fill="hold"/>
                                            <p:tgtEl>
                                              <p:spTgt spid="12"/>
                                            </p:tgtEl>
                                            <p:attrNameLst>
                                              <p:attrName>ppt_x</p:attrName>
                                            </p:attrNameLst>
                                          </p:cBhvr>
                                          <p:tavLst>
                                            <p:tav tm="0">
                                              <p:val>
                                                <p:strVal val="0-#ppt_w/2"/>
                                              </p:val>
                                            </p:tav>
                                            <p:tav tm="100000">
                                              <p:val>
                                                <p:strVal val="#ppt_x"/>
                                              </p:val>
                                            </p:tav>
                                          </p:tavLst>
                                        </p:anim>
                                        <p:anim calcmode="lin" valueType="num">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750" fill="hold"/>
                                            <p:tgtEl>
                                              <p:spTgt spid="13"/>
                                            </p:tgtEl>
                                            <p:attrNameLst>
                                              <p:attrName>ppt_x</p:attrName>
                                            </p:attrNameLst>
                                          </p:cBhvr>
                                          <p:tavLst>
                                            <p:tav tm="0">
                                              <p:val>
                                                <p:strVal val="0-#ppt_w/2"/>
                                              </p:val>
                                            </p:tav>
                                            <p:tav tm="100000">
                                              <p:val>
                                                <p:strVal val="#ppt_x"/>
                                              </p:val>
                                            </p:tav>
                                          </p:tavLst>
                                        </p:anim>
                                        <p:anim calcmode="lin" valueType="num">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0-#ppt_w/2"/>
                                              </p:val>
                                            </p:tav>
                                            <p:tav tm="100000">
                                              <p:val>
                                                <p:strVal val="#ppt_x"/>
                                              </p:val>
                                            </p:tav>
                                          </p:tavLst>
                                        </p:anim>
                                        <p:anim calcmode="lin" valueType="num">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750" fill="hold"/>
                                            <p:tgtEl>
                                              <p:spTgt spid="15"/>
                                            </p:tgtEl>
                                            <p:attrNameLst>
                                              <p:attrName>ppt_x</p:attrName>
                                            </p:attrNameLst>
                                          </p:cBhvr>
                                          <p:tavLst>
                                            <p:tav tm="0">
                                              <p:val>
                                                <p:strVal val="0-#ppt_w/2"/>
                                              </p:val>
                                            </p:tav>
                                            <p:tav tm="100000">
                                              <p:val>
                                                <p:strVal val="#ppt_x"/>
                                              </p:val>
                                            </p:tav>
                                          </p:tavLst>
                                        </p:anim>
                                        <p:anim calcmode="lin" valueType="num">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750" fill="hold"/>
                                            <p:tgtEl>
                                              <p:spTgt spid="14"/>
                                            </p:tgtEl>
                                            <p:attrNameLst>
                                              <p:attrName>ppt_x</p:attrName>
                                            </p:attrNameLst>
                                          </p:cBhvr>
                                          <p:tavLst>
                                            <p:tav tm="0">
                                              <p:val>
                                                <p:strVal val="0-#ppt_w/2"/>
                                              </p:val>
                                            </p:tav>
                                            <p:tav tm="100000">
                                              <p:val>
                                                <p:strVal val="#ppt_x"/>
                                              </p:val>
                                            </p:tav>
                                          </p:tavLst>
                                        </p:anim>
                                        <p:anim calcmode="lin" valueType="num">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750" fill="hold"/>
                                            <p:tgtEl>
                                              <p:spTgt spid="19"/>
                                            </p:tgtEl>
                                            <p:attrNameLst>
                                              <p:attrName>ppt_x</p:attrName>
                                            </p:attrNameLst>
                                          </p:cBhvr>
                                          <p:tavLst>
                                            <p:tav tm="0">
                                              <p:val>
                                                <p:strVal val="1+#ppt_w/2"/>
                                              </p:val>
                                            </p:tav>
                                            <p:tav tm="100000">
                                              <p:val>
                                                <p:strVal val="#ppt_x"/>
                                              </p:val>
                                            </p:tav>
                                          </p:tavLst>
                                        </p:anim>
                                        <p:anim calcmode="lin" valueType="num">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1+#ppt_w/2"/>
                                              </p:val>
                                            </p:tav>
                                            <p:tav tm="100000">
                                              <p:val>
                                                <p:strVal val="#ppt_x"/>
                                              </p:val>
                                            </p:tav>
                                          </p:tavLst>
                                        </p:anim>
                                        <p:anim calcmode="lin" valueType="num">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750" fill="hold"/>
                                            <p:tgtEl>
                                              <p:spTgt spid="18"/>
                                            </p:tgtEl>
                                            <p:attrNameLst>
                                              <p:attrName>ppt_x</p:attrName>
                                            </p:attrNameLst>
                                          </p:cBhvr>
                                          <p:tavLst>
                                            <p:tav tm="0">
                                              <p:val>
                                                <p:strVal val="1+#ppt_w/2"/>
                                              </p:val>
                                            </p:tav>
                                            <p:tav tm="100000">
                                              <p:val>
                                                <p:strVal val="#ppt_x"/>
                                              </p:val>
                                            </p:tav>
                                          </p:tavLst>
                                        </p:anim>
                                        <p:anim calcmode="lin" valueType="num">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750" fill="hold"/>
                                            <p:tgtEl>
                                              <p:spTgt spid="20"/>
                                            </p:tgtEl>
                                            <p:attrNameLst>
                                              <p:attrName>ppt_x</p:attrName>
                                            </p:attrNameLst>
                                          </p:cBhvr>
                                          <p:tavLst>
                                            <p:tav tm="0">
                                              <p:val>
                                                <p:strVal val="1+#ppt_w/2"/>
                                              </p:val>
                                            </p:tav>
                                            <p:tav tm="100000">
                                              <p:val>
                                                <p:strVal val="#ppt_x"/>
                                              </p:val>
                                            </p:tav>
                                          </p:tavLst>
                                        </p:anim>
                                        <p:anim calcmode="lin" valueType="num">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任意多边形 81"/>
          <p:cNvSpPr/>
          <p:nvPr/>
        </p:nvSpPr>
        <p:spPr>
          <a:xfrm flipH="1">
            <a:off x="3369534" y="5077457"/>
            <a:ext cx="5869899" cy="1223748"/>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3" name="任意多边形 82"/>
          <p:cNvSpPr/>
          <p:nvPr/>
        </p:nvSpPr>
        <p:spPr>
          <a:xfrm flipH="1">
            <a:off x="3369534" y="2918479"/>
            <a:ext cx="5869899" cy="1223748"/>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4" name="任意多边形 83"/>
          <p:cNvSpPr/>
          <p:nvPr/>
        </p:nvSpPr>
        <p:spPr>
          <a:xfrm>
            <a:off x="2785830" y="3999994"/>
            <a:ext cx="5869899" cy="1223748"/>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6" name="任意多边形 85"/>
          <p:cNvSpPr/>
          <p:nvPr/>
        </p:nvSpPr>
        <p:spPr>
          <a:xfrm>
            <a:off x="2813179" y="1830237"/>
            <a:ext cx="5869899" cy="1223748"/>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87" name="组合 86"/>
          <p:cNvGrpSpPr/>
          <p:nvPr/>
        </p:nvGrpSpPr>
        <p:grpSpPr>
          <a:xfrm>
            <a:off x="8267584" y="2909219"/>
            <a:ext cx="1226141" cy="1226140"/>
            <a:chOff x="8101114" y="2570729"/>
            <a:chExt cx="1226141" cy="1226140"/>
          </a:xfrm>
        </p:grpSpPr>
        <p:grpSp>
          <p:nvGrpSpPr>
            <p:cNvPr id="88" name="组合 87"/>
            <p:cNvGrpSpPr/>
            <p:nvPr/>
          </p:nvGrpSpPr>
          <p:grpSpPr>
            <a:xfrm>
              <a:off x="8101114" y="2570729"/>
              <a:ext cx="1226141" cy="1226140"/>
              <a:chOff x="2082060" y="4326575"/>
              <a:chExt cx="1280274" cy="1280272"/>
            </a:xfrm>
          </p:grpSpPr>
          <p:sp>
            <p:nvSpPr>
              <p:cNvPr id="99" name="椭圆 98"/>
              <p:cNvSpPr/>
              <p:nvPr/>
            </p:nvSpPr>
            <p:spPr>
              <a:xfrm>
                <a:off x="2082060" y="4326575"/>
                <a:ext cx="1280274" cy="1280272"/>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7" name="椭圆 96"/>
              <p:cNvSpPr/>
              <p:nvPr/>
            </p:nvSpPr>
            <p:spPr>
              <a:xfrm>
                <a:off x="2220839" y="4480358"/>
                <a:ext cx="985420" cy="985419"/>
              </a:xfrm>
              <a:prstGeom prst="ellipse">
                <a:avLst/>
              </a:prstGeom>
              <a:solidFill>
                <a:srgbClr val="2F5597"/>
              </a:solid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srgbClr val="00AABC"/>
                  </a:solidFill>
                  <a:latin typeface="微软雅黑" panose="020B0503020204020204" charset="-122"/>
                  <a:ea typeface="微软雅黑" panose="020B0503020204020204" charset="-122"/>
                </a:endParaRPr>
              </a:p>
            </p:txBody>
          </p:sp>
        </p:grpSp>
        <p:grpSp>
          <p:nvGrpSpPr>
            <p:cNvPr id="89" name="Group 11"/>
            <p:cNvGrpSpPr>
              <a:grpSpLocks noChangeAspect="1"/>
            </p:cNvGrpSpPr>
            <p:nvPr/>
          </p:nvGrpSpPr>
          <p:grpSpPr bwMode="auto">
            <a:xfrm>
              <a:off x="8437945" y="2934119"/>
              <a:ext cx="573806" cy="498762"/>
              <a:chOff x="4838" y="1902"/>
              <a:chExt cx="497" cy="432"/>
            </a:xfrm>
            <a:solidFill>
              <a:schemeClr val="tx1">
                <a:lumMod val="50000"/>
                <a:lumOff val="50000"/>
              </a:schemeClr>
            </a:solidFill>
          </p:grpSpPr>
          <p:sp>
            <p:nvSpPr>
              <p:cNvPr id="90"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sp>
            <p:nvSpPr>
              <p:cNvPr id="92"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sp>
            <p:nvSpPr>
              <p:cNvPr id="93"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grpSp>
      </p:grpSp>
      <p:grpSp>
        <p:nvGrpSpPr>
          <p:cNvPr id="100" name="组合 99"/>
          <p:cNvGrpSpPr/>
          <p:nvPr/>
        </p:nvGrpSpPr>
        <p:grpSpPr>
          <a:xfrm>
            <a:off x="2549069" y="3994697"/>
            <a:ext cx="1226141" cy="1226140"/>
            <a:chOff x="2894841" y="3656207"/>
            <a:chExt cx="1226141" cy="1226140"/>
          </a:xfrm>
        </p:grpSpPr>
        <p:grpSp>
          <p:nvGrpSpPr>
            <p:cNvPr id="101" name="组合 100"/>
            <p:cNvGrpSpPr/>
            <p:nvPr/>
          </p:nvGrpSpPr>
          <p:grpSpPr>
            <a:xfrm>
              <a:off x="2894841" y="3656207"/>
              <a:ext cx="1226141" cy="1226140"/>
              <a:chOff x="2082060" y="4326575"/>
              <a:chExt cx="1280274" cy="1280272"/>
            </a:xfrm>
          </p:grpSpPr>
          <p:sp>
            <p:nvSpPr>
              <p:cNvPr id="112" name="椭圆 111"/>
              <p:cNvSpPr/>
              <p:nvPr/>
            </p:nvSpPr>
            <p:spPr>
              <a:xfrm>
                <a:off x="2082060" y="4326575"/>
                <a:ext cx="1280274" cy="1280272"/>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0" name="椭圆 109"/>
              <p:cNvSpPr/>
              <p:nvPr/>
            </p:nvSpPr>
            <p:spPr>
              <a:xfrm>
                <a:off x="2220839" y="4480358"/>
                <a:ext cx="985420" cy="985419"/>
              </a:xfrm>
              <a:prstGeom prst="ellipse">
                <a:avLst/>
              </a:prstGeom>
              <a:solidFill>
                <a:srgbClr val="2F5597"/>
              </a:solid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srgbClr val="00AABC"/>
                  </a:solidFill>
                  <a:latin typeface="微软雅黑" panose="020B0503020204020204" charset="-122"/>
                  <a:ea typeface="微软雅黑" panose="020B0503020204020204" charset="-122"/>
                </a:endParaRPr>
              </a:p>
            </p:txBody>
          </p:sp>
        </p:grpSp>
        <p:grpSp>
          <p:nvGrpSpPr>
            <p:cNvPr id="102" name="Group 4"/>
            <p:cNvGrpSpPr>
              <a:grpSpLocks noChangeAspect="1"/>
            </p:cNvGrpSpPr>
            <p:nvPr/>
          </p:nvGrpSpPr>
          <p:grpSpPr bwMode="auto">
            <a:xfrm>
              <a:off x="3324796" y="3977888"/>
              <a:ext cx="366231" cy="537771"/>
              <a:chOff x="3540" y="531"/>
              <a:chExt cx="348" cy="511"/>
            </a:xfrm>
            <a:solidFill>
              <a:schemeClr val="tx1">
                <a:lumMod val="50000"/>
                <a:lumOff val="50000"/>
              </a:schemeClr>
            </a:solidFill>
          </p:grpSpPr>
          <p:sp>
            <p:nvSpPr>
              <p:cNvPr id="103"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sp>
            <p:nvSpPr>
              <p:cNvPr id="104"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sp>
            <p:nvSpPr>
              <p:cNvPr id="105"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sp>
            <p:nvSpPr>
              <p:cNvPr id="106"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grpSp>
      </p:grpSp>
      <p:grpSp>
        <p:nvGrpSpPr>
          <p:cNvPr id="113" name="组合 112"/>
          <p:cNvGrpSpPr/>
          <p:nvPr/>
        </p:nvGrpSpPr>
        <p:grpSpPr>
          <a:xfrm>
            <a:off x="2590347" y="1817157"/>
            <a:ext cx="1226141" cy="1226140"/>
            <a:chOff x="2923419" y="1478667"/>
            <a:chExt cx="1226141" cy="1226140"/>
          </a:xfrm>
        </p:grpSpPr>
        <p:grpSp>
          <p:nvGrpSpPr>
            <p:cNvPr id="114" name="组合 113"/>
            <p:cNvGrpSpPr/>
            <p:nvPr/>
          </p:nvGrpSpPr>
          <p:grpSpPr>
            <a:xfrm>
              <a:off x="2923419" y="1478667"/>
              <a:ext cx="1226141" cy="1226140"/>
              <a:chOff x="2082060" y="4326575"/>
              <a:chExt cx="1280274" cy="1280272"/>
            </a:xfrm>
          </p:grpSpPr>
          <p:sp>
            <p:nvSpPr>
              <p:cNvPr id="121" name="椭圆 120"/>
              <p:cNvSpPr/>
              <p:nvPr/>
            </p:nvSpPr>
            <p:spPr>
              <a:xfrm>
                <a:off x="2082060" y="4326575"/>
                <a:ext cx="1280274" cy="1280272"/>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椭圆 118"/>
              <p:cNvSpPr/>
              <p:nvPr/>
            </p:nvSpPr>
            <p:spPr>
              <a:xfrm>
                <a:off x="2220839" y="4480358"/>
                <a:ext cx="985420" cy="985419"/>
              </a:xfrm>
              <a:prstGeom prst="ellipse">
                <a:avLst/>
              </a:prstGeom>
              <a:solidFill>
                <a:srgbClr val="2F5597"/>
              </a:solid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srgbClr val="00AABC"/>
                  </a:solidFill>
                  <a:latin typeface="微软雅黑" panose="020B0503020204020204" charset="-122"/>
                  <a:ea typeface="微软雅黑" panose="020B0503020204020204" charset="-122"/>
                </a:endParaRPr>
              </a:p>
            </p:txBody>
          </p:sp>
        </p:grpSp>
        <p:sp>
          <p:nvSpPr>
            <p:cNvPr id="115" name="Freeform 32"/>
            <p:cNvSpPr>
              <a:spLocks noEditPoints="1"/>
            </p:cNvSpPr>
            <p:nvPr/>
          </p:nvSpPr>
          <p:spPr bwMode="auto">
            <a:xfrm>
              <a:off x="3279544" y="1917940"/>
              <a:ext cx="485619" cy="347594"/>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prstClr val="black"/>
                </a:solidFill>
                <a:ea typeface="微软雅黑" panose="020B0503020204020204" charset="-122"/>
              </a:endParaRPr>
            </a:p>
          </p:txBody>
        </p:sp>
      </p:grpSp>
      <p:grpSp>
        <p:nvGrpSpPr>
          <p:cNvPr id="133" name="组合 132"/>
          <p:cNvGrpSpPr/>
          <p:nvPr/>
        </p:nvGrpSpPr>
        <p:grpSpPr>
          <a:xfrm>
            <a:off x="3816488" y="2056921"/>
            <a:ext cx="4352554" cy="765409"/>
            <a:chOff x="4305325" y="1718431"/>
            <a:chExt cx="4352554" cy="765409"/>
          </a:xfrm>
        </p:grpSpPr>
        <p:sp>
          <p:nvSpPr>
            <p:cNvPr id="134" name="文本框 112"/>
            <p:cNvSpPr txBox="1"/>
            <p:nvPr/>
          </p:nvSpPr>
          <p:spPr>
            <a:xfrm>
              <a:off x="5027955" y="1718431"/>
              <a:ext cx="2886710" cy="583565"/>
            </a:xfrm>
            <a:prstGeom prst="rect">
              <a:avLst/>
            </a:prstGeom>
            <a:noFill/>
          </p:spPr>
          <p:txBody>
            <a:bodyPr wrap="square" rtlCol="0">
              <a:spAutoFit/>
            </a:bodyPr>
            <a:lstStyle/>
            <a:p>
              <a:r>
                <a:rPr lang="zh-CN" altLang="en-US" sz="1600" dirty="0">
                  <a:solidFill>
                    <a:schemeClr val="accent5">
                      <a:lumMod val="75000"/>
                    </a:schemeClr>
                  </a:solidFill>
                  <a:latin typeface="微软雅黑" panose="020B0503020204020204" charset="-122"/>
                  <a:ea typeface="微软雅黑" panose="020B0503020204020204" charset="-122"/>
                  <a:sym typeface="+mn-ea"/>
                </a:rPr>
                <a:t>学会如何分析数据和建立模型</a:t>
              </a:r>
              <a:endParaRPr lang="zh-CN" altLang="en-US" sz="1600" dirty="0">
                <a:solidFill>
                  <a:schemeClr val="accent5">
                    <a:lumMod val="75000"/>
                  </a:schemeClr>
                </a:solidFill>
                <a:latin typeface="微软雅黑" panose="020B0503020204020204" charset="-122"/>
                <a:ea typeface="微软雅黑" panose="020B0503020204020204" charset="-122"/>
              </a:endParaRPr>
            </a:p>
            <a:p>
              <a:endParaRPr lang="zh-CN" altLang="en-US" sz="1600" dirty="0">
                <a:solidFill>
                  <a:schemeClr val="accent5">
                    <a:lumMod val="75000"/>
                  </a:schemeClr>
                </a:solidFill>
                <a:latin typeface="微软雅黑" panose="020B0503020204020204" charset="-122"/>
                <a:ea typeface="微软雅黑" panose="020B0503020204020204" charset="-122"/>
              </a:endParaRPr>
            </a:p>
          </p:txBody>
        </p:sp>
        <p:sp>
          <p:nvSpPr>
            <p:cNvPr id="135" name="文本框 114"/>
            <p:cNvSpPr txBox="1"/>
            <p:nvPr/>
          </p:nvSpPr>
          <p:spPr>
            <a:xfrm>
              <a:off x="4305325" y="1737794"/>
              <a:ext cx="841735" cy="707886"/>
            </a:xfrm>
            <a:prstGeom prst="rect">
              <a:avLst/>
            </a:prstGeom>
            <a:noFill/>
          </p:spPr>
          <p:txBody>
            <a:bodyPr wrap="square" rtlCol="0">
              <a:spAutoFit/>
            </a:bodyPr>
            <a:lstStyle/>
            <a:p>
              <a:pPr algn="ctr"/>
              <a:r>
                <a:rPr lang="en-US" altLang="zh-CN" sz="4000" dirty="0">
                  <a:solidFill>
                    <a:schemeClr val="accent5">
                      <a:lumMod val="75000"/>
                    </a:schemeClr>
                  </a:solidFill>
                  <a:latin typeface="Impact" panose="020B0806030902050204" pitchFamily="34" charset="0"/>
                  <a:ea typeface="Kozuka Gothic Pro H" panose="020B0800000000000000" pitchFamily="34" charset="-128"/>
                </a:rPr>
                <a:t>01</a:t>
              </a:r>
              <a:endParaRPr lang="zh-CN" altLang="en-US" sz="4000" dirty="0">
                <a:solidFill>
                  <a:schemeClr val="accent5">
                    <a:lumMod val="75000"/>
                  </a:schemeClr>
                </a:solidFill>
                <a:latin typeface="Impact" panose="020B0806030902050204" pitchFamily="34" charset="0"/>
                <a:ea typeface="Kozuka Gothic Pro H" panose="020B0800000000000000" pitchFamily="34" charset="-128"/>
              </a:endParaRPr>
            </a:p>
          </p:txBody>
        </p:sp>
        <p:sp>
          <p:nvSpPr>
            <p:cNvPr id="136" name="Rectangle 5"/>
            <p:cNvSpPr/>
            <p:nvPr/>
          </p:nvSpPr>
          <p:spPr bwMode="auto">
            <a:xfrm>
              <a:off x="5027922" y="2024121"/>
              <a:ext cx="3629957" cy="4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200" dirty="0">
                  <a:solidFill>
                    <a:schemeClr val="tx1">
                      <a:lumMod val="50000"/>
                      <a:lumOff val="50000"/>
                    </a:schemeClr>
                  </a:solidFill>
                  <a:latin typeface="微软雅黑" panose="020B0503020204020204" charset="-122"/>
                  <a:ea typeface="微软雅黑" panose="020B0503020204020204" charset="-122"/>
                  <a:sym typeface="Gill Sans" charset="0"/>
                </a:rPr>
                <a:t>如进行数据清理，数据的</a:t>
              </a:r>
              <a:r>
                <a:rPr lang="zh-CN" altLang="en-US" sz="1200" dirty="0">
                  <a:solidFill>
                    <a:schemeClr val="tx1">
                      <a:lumMod val="50000"/>
                      <a:lumOff val="50000"/>
                    </a:schemeClr>
                  </a:solidFill>
                  <a:latin typeface="微软雅黑" panose="020B0503020204020204" charset="-122"/>
                  <a:ea typeface="微软雅黑" panose="020B0503020204020204" charset="-122"/>
                  <a:sym typeface="Gill Sans" charset="0"/>
                </a:rPr>
                <a:t>合并与整合</a:t>
              </a:r>
              <a:r>
                <a:rPr lang="zh-CN" altLang="en-US" sz="1200" dirty="0" smtClean="0">
                  <a:solidFill>
                    <a:schemeClr val="tx1">
                      <a:lumMod val="50000"/>
                      <a:lumOff val="50000"/>
                    </a:schemeClr>
                  </a:solidFill>
                  <a:latin typeface="微软雅黑" panose="020B0503020204020204" charset="-122"/>
                  <a:ea typeface="微软雅黑" panose="020B0503020204020204" charset="-122"/>
                  <a:sym typeface="Gill Sans" charset="0"/>
                </a:rPr>
                <a:t>。</a:t>
              </a:r>
              <a:endParaRPr lang="zh-CN" altLang="en-US" sz="1200" dirty="0" smtClean="0">
                <a:solidFill>
                  <a:schemeClr val="tx1">
                    <a:lumMod val="50000"/>
                    <a:lumOff val="50000"/>
                  </a:schemeClr>
                </a:solidFill>
                <a:latin typeface="微软雅黑" panose="020B0503020204020204" charset="-122"/>
                <a:ea typeface="微软雅黑" panose="020B0503020204020204" charset="-122"/>
                <a:sym typeface="Gill Sans" charset="0"/>
              </a:endParaRPr>
            </a:p>
            <a:p>
              <a:pPr fontAlgn="base">
                <a:spcBef>
                  <a:spcPct val="0"/>
                </a:spcBef>
                <a:spcAft>
                  <a:spcPct val="0"/>
                </a:spcAft>
              </a:pPr>
              <a:r>
                <a:rPr lang="zh-CN" altLang="en-US" sz="12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rPr>
                <a:t>采用五折交叉验证的方法训练模型。</a:t>
              </a:r>
              <a:endParaRPr lang="zh-CN" altLang="en-US" sz="1200" dirty="0">
                <a:solidFill>
                  <a:schemeClr val="tx1">
                    <a:lumMod val="50000"/>
                    <a:lumOff val="50000"/>
                  </a:schemeClr>
                </a:solidFill>
                <a:latin typeface="微软雅黑" panose="020B0503020204020204" charset="-122"/>
                <a:ea typeface="微软雅黑" panose="020B0503020204020204" charset="-122"/>
                <a:cs typeface="Lato Light" charset="0"/>
                <a:sym typeface="Lato Light" charset="0"/>
              </a:endParaRPr>
            </a:p>
          </p:txBody>
        </p:sp>
      </p:grpSp>
      <p:grpSp>
        <p:nvGrpSpPr>
          <p:cNvPr id="137" name="组合 136"/>
          <p:cNvGrpSpPr/>
          <p:nvPr/>
        </p:nvGrpSpPr>
        <p:grpSpPr>
          <a:xfrm>
            <a:off x="2549270" y="3168980"/>
            <a:ext cx="5765271" cy="725170"/>
            <a:chOff x="2413961" y="2850175"/>
            <a:chExt cx="5765271" cy="725170"/>
          </a:xfrm>
        </p:grpSpPr>
        <p:sp>
          <p:nvSpPr>
            <p:cNvPr id="138" name="文本框 116"/>
            <p:cNvSpPr txBox="1"/>
            <p:nvPr/>
          </p:nvSpPr>
          <p:spPr>
            <a:xfrm>
              <a:off x="2413961" y="2862875"/>
              <a:ext cx="4970780" cy="337185"/>
            </a:xfrm>
            <a:prstGeom prst="rect">
              <a:avLst/>
            </a:prstGeom>
            <a:noFill/>
          </p:spPr>
          <p:txBody>
            <a:bodyPr wrap="square" rtlCol="0">
              <a:spAutoFit/>
            </a:bodyPr>
            <a:lstStyle/>
            <a:p>
              <a:pPr algn="r"/>
              <a:r>
                <a:rPr lang="zh-CN" altLang="en-US" sz="1600" dirty="0">
                  <a:solidFill>
                    <a:schemeClr val="accent5">
                      <a:lumMod val="75000"/>
                    </a:schemeClr>
                  </a:solidFill>
                  <a:latin typeface="微软雅黑" panose="020B0503020204020204" charset="-122"/>
                  <a:ea typeface="微软雅黑" panose="020B0503020204020204" charset="-122"/>
                </a:rPr>
                <a:t>学会使用强大的预训练模型工具</a:t>
              </a:r>
              <a:r>
                <a:rPr lang="en-US" altLang="zh-CN" sz="1600" dirty="0">
                  <a:solidFill>
                    <a:schemeClr val="accent5">
                      <a:lumMod val="75000"/>
                    </a:schemeClr>
                  </a:solidFill>
                  <a:latin typeface="微软雅黑" panose="020B0503020204020204" charset="-122"/>
                  <a:ea typeface="微软雅黑" panose="020B0503020204020204" charset="-122"/>
                </a:rPr>
                <a:t>——PaddleHub</a:t>
              </a:r>
              <a:endParaRPr lang="en-US" altLang="zh-CN" sz="1600" dirty="0">
                <a:solidFill>
                  <a:schemeClr val="accent5">
                    <a:lumMod val="75000"/>
                  </a:schemeClr>
                </a:solidFill>
                <a:latin typeface="微软雅黑" panose="020B0503020204020204" charset="-122"/>
                <a:ea typeface="微软雅黑" panose="020B0503020204020204" charset="-122"/>
              </a:endParaRPr>
            </a:p>
          </p:txBody>
        </p:sp>
        <p:sp>
          <p:nvSpPr>
            <p:cNvPr id="139" name="文本框 118"/>
            <p:cNvSpPr txBox="1"/>
            <p:nvPr/>
          </p:nvSpPr>
          <p:spPr>
            <a:xfrm>
              <a:off x="7337496" y="2850175"/>
              <a:ext cx="841736" cy="707886"/>
            </a:xfrm>
            <a:prstGeom prst="rect">
              <a:avLst/>
            </a:prstGeom>
            <a:noFill/>
          </p:spPr>
          <p:txBody>
            <a:bodyPr wrap="square" rtlCol="0">
              <a:spAutoFit/>
            </a:bodyPr>
            <a:lstStyle/>
            <a:p>
              <a:pPr algn="ctr"/>
              <a:r>
                <a:rPr lang="en-US" altLang="zh-CN" sz="4000" dirty="0">
                  <a:solidFill>
                    <a:schemeClr val="accent5">
                      <a:lumMod val="75000"/>
                    </a:schemeClr>
                  </a:solidFill>
                  <a:latin typeface="Impact" panose="020B0806030902050204" pitchFamily="34" charset="0"/>
                  <a:ea typeface="Kozuka Gothic Pro H" panose="020B0800000000000000" pitchFamily="34" charset="-128"/>
                </a:rPr>
                <a:t>02</a:t>
              </a:r>
              <a:endParaRPr lang="zh-CN" altLang="en-US" sz="4000" dirty="0">
                <a:solidFill>
                  <a:schemeClr val="accent5">
                    <a:lumMod val="75000"/>
                  </a:schemeClr>
                </a:solidFill>
                <a:latin typeface="Impact" panose="020B0806030902050204" pitchFamily="34" charset="0"/>
                <a:ea typeface="Kozuka Gothic Pro H" panose="020B0800000000000000" pitchFamily="34" charset="-128"/>
              </a:endParaRPr>
            </a:p>
          </p:txBody>
        </p:sp>
        <p:sp>
          <p:nvSpPr>
            <p:cNvPr id="140" name="Rectangle 5"/>
            <p:cNvSpPr/>
            <p:nvPr/>
          </p:nvSpPr>
          <p:spPr bwMode="auto">
            <a:xfrm>
              <a:off x="3490286" y="3200695"/>
              <a:ext cx="379984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fontAlgn="base">
                <a:spcBef>
                  <a:spcPct val="0"/>
                </a:spcBef>
                <a:spcAft>
                  <a:spcPct val="0"/>
                </a:spcAft>
              </a:pPr>
              <a:r>
                <a:rPr lang="zh-CN" altLang="en-US" sz="1200" dirty="0">
                  <a:solidFill>
                    <a:schemeClr val="tx1">
                      <a:lumMod val="50000"/>
                      <a:lumOff val="50000"/>
                    </a:schemeClr>
                  </a:solidFill>
                  <a:latin typeface="微软雅黑" panose="020B0503020204020204" charset="-122"/>
                  <a:ea typeface="微软雅黑" panose="020B0503020204020204" charset="-122"/>
                  <a:sym typeface="Gill Sans" charset="0"/>
                </a:rPr>
                <a:t>使用</a:t>
              </a:r>
              <a:r>
                <a:rPr lang="en-US" altLang="zh-CN" sz="1200" dirty="0">
                  <a:solidFill>
                    <a:schemeClr val="tx1">
                      <a:lumMod val="50000"/>
                      <a:lumOff val="50000"/>
                    </a:schemeClr>
                  </a:solidFill>
                  <a:latin typeface="微软雅黑" panose="020B0503020204020204" charset="-122"/>
                  <a:ea typeface="微软雅黑" panose="020B0503020204020204" charset="-122"/>
                  <a:sym typeface="Gill Sans" charset="0"/>
                </a:rPr>
                <a:t>PaddleHub</a:t>
              </a:r>
              <a:r>
                <a:rPr lang="zh-CN" altLang="en-US" sz="1200" dirty="0">
                  <a:solidFill>
                    <a:schemeClr val="tx1">
                      <a:lumMod val="50000"/>
                      <a:lumOff val="50000"/>
                    </a:schemeClr>
                  </a:solidFill>
                  <a:latin typeface="微软雅黑" panose="020B0503020204020204" charset="-122"/>
                  <a:ea typeface="微软雅黑" panose="020B0503020204020204" charset="-122"/>
                  <a:sym typeface="Gill Sans" charset="0"/>
                </a:rPr>
                <a:t>解决特定任务（疫情期间虚假新闻检测）的迁移学习，编写迁移学习脚本。</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Gill Sans" charset="0"/>
              </a:endParaRPr>
            </a:p>
          </p:txBody>
        </p:sp>
      </p:grpSp>
      <p:grpSp>
        <p:nvGrpSpPr>
          <p:cNvPr id="141" name="组合 140"/>
          <p:cNvGrpSpPr/>
          <p:nvPr/>
        </p:nvGrpSpPr>
        <p:grpSpPr>
          <a:xfrm>
            <a:off x="3816488" y="4276254"/>
            <a:ext cx="3791585" cy="707886"/>
            <a:chOff x="4305325" y="3937764"/>
            <a:chExt cx="3791585" cy="707886"/>
          </a:xfrm>
        </p:grpSpPr>
        <p:sp>
          <p:nvSpPr>
            <p:cNvPr id="142" name="文本框 120"/>
            <p:cNvSpPr txBox="1"/>
            <p:nvPr/>
          </p:nvSpPr>
          <p:spPr>
            <a:xfrm>
              <a:off x="5074945" y="4124120"/>
              <a:ext cx="3021965" cy="337185"/>
            </a:xfrm>
            <a:prstGeom prst="rect">
              <a:avLst/>
            </a:prstGeom>
            <a:noFill/>
          </p:spPr>
          <p:txBody>
            <a:bodyPr wrap="square" rtlCol="0">
              <a:spAutoFit/>
            </a:bodyPr>
            <a:lstStyle/>
            <a:p>
              <a:r>
                <a:rPr lang="zh-CN" altLang="en-US" sz="1600" dirty="0">
                  <a:solidFill>
                    <a:schemeClr val="accent5">
                      <a:lumMod val="75000"/>
                    </a:schemeClr>
                  </a:solidFill>
                  <a:latin typeface="微软雅黑" panose="020B0503020204020204" charset="-122"/>
                  <a:ea typeface="微软雅黑" panose="020B0503020204020204" charset="-122"/>
                  <a:sym typeface="+mn-ea"/>
                </a:rPr>
                <a:t>第一次独立完成一个项目</a:t>
              </a:r>
              <a:endParaRPr lang="zh-CN" altLang="en-US" sz="1600" dirty="0">
                <a:solidFill>
                  <a:schemeClr val="accent5">
                    <a:lumMod val="75000"/>
                  </a:schemeClr>
                </a:solidFill>
                <a:latin typeface="微软雅黑" panose="020B0503020204020204" charset="-122"/>
                <a:ea typeface="微软雅黑" panose="020B0503020204020204" charset="-122"/>
              </a:endParaRPr>
            </a:p>
          </p:txBody>
        </p:sp>
        <p:sp>
          <p:nvSpPr>
            <p:cNvPr id="143" name="文本框 122"/>
            <p:cNvSpPr txBox="1"/>
            <p:nvPr/>
          </p:nvSpPr>
          <p:spPr>
            <a:xfrm>
              <a:off x="4305325" y="3937764"/>
              <a:ext cx="841735" cy="707886"/>
            </a:xfrm>
            <a:prstGeom prst="rect">
              <a:avLst/>
            </a:prstGeom>
            <a:noFill/>
          </p:spPr>
          <p:txBody>
            <a:bodyPr wrap="square" rtlCol="0">
              <a:spAutoFit/>
            </a:bodyPr>
            <a:lstStyle/>
            <a:p>
              <a:pPr algn="ctr"/>
              <a:r>
                <a:rPr lang="en-US" altLang="zh-CN" sz="4000" dirty="0">
                  <a:solidFill>
                    <a:schemeClr val="accent5">
                      <a:lumMod val="75000"/>
                    </a:schemeClr>
                  </a:solidFill>
                  <a:latin typeface="Impact" panose="020B0806030902050204" pitchFamily="34" charset="0"/>
                  <a:ea typeface="Kozuka Gothic Pro H" panose="020B0800000000000000" pitchFamily="34" charset="-128"/>
                </a:rPr>
                <a:t>03</a:t>
              </a:r>
              <a:endParaRPr lang="zh-CN" altLang="en-US" sz="4000" dirty="0">
                <a:solidFill>
                  <a:schemeClr val="accent5">
                    <a:lumMod val="75000"/>
                  </a:schemeClr>
                </a:solidFill>
                <a:latin typeface="Impact" panose="020B0806030902050204" pitchFamily="34" charset="0"/>
                <a:ea typeface="Kozuka Gothic Pro H" panose="020B0800000000000000" pitchFamily="34" charset="-128"/>
              </a:endParaRPr>
            </a:p>
          </p:txBody>
        </p:sp>
      </p:grpSp>
      <p:sp>
        <p:nvSpPr>
          <p:cNvPr id="58" name="标题 1"/>
          <p:cNvSpPr txBox="1"/>
          <p:nvPr/>
        </p:nvSpPr>
        <p:spPr>
          <a:xfrm>
            <a:off x="1600613" y="731925"/>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4.</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心得体会</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36" name="文本框 35"/>
          <p:cNvSpPr txBox="1"/>
          <p:nvPr/>
        </p:nvSpPr>
        <p:spPr>
          <a:xfrm>
            <a:off x="11212830" y="344170"/>
            <a:ext cx="643890" cy="368300"/>
          </a:xfrm>
          <a:prstGeom prst="rect">
            <a:avLst/>
          </a:prstGeom>
          <a:noFill/>
        </p:spPr>
        <p:txBody>
          <a:bodyPr wrap="none" rtlCol="0">
            <a:spAutoFit/>
          </a:bodyPr>
          <a:p>
            <a:r>
              <a:rPr lang="en-US" altLang="zh-CN"/>
              <a:t>23/24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8"/>
                                        </p:tgtEl>
                                        <p:attrNameLst>
                                          <p:attrName>ppt_y</p:attrName>
                                        </p:attrNameLst>
                                      </p:cBhvr>
                                      <p:tavLst>
                                        <p:tav tm="0">
                                          <p:val>
                                            <p:strVal val="#ppt_y"/>
                                          </p:val>
                                        </p:tav>
                                        <p:tav tm="100000">
                                          <p:val>
                                            <p:strVal val="#ppt_y"/>
                                          </p:val>
                                        </p:tav>
                                      </p:tavLst>
                                    </p:anim>
                                    <p:anim calcmode="lin" valueType="num">
                                      <p:cBhvr>
                                        <p:cTn id="9"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8"/>
                                        </p:tgtEl>
                                      </p:cBhvr>
                                    </p:animEffect>
                                  </p:childTnLst>
                                </p:cTn>
                              </p:par>
                            </p:childTnLst>
                          </p:cTn>
                        </p:par>
                        <p:par>
                          <p:cTn id="12" fill="hold">
                            <p:stCondLst>
                              <p:cond delay="0"/>
                            </p:stCondLst>
                            <p:childTnLst>
                              <p:par>
                                <p:cTn id="13" presetID="22" presetClass="entr" presetSubtype="2"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right)">
                                      <p:cBhvr>
                                        <p:cTn id="15" dur="300"/>
                                        <p:tgtEl>
                                          <p:spTgt spid="8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300"/>
                                        <p:tgtEl>
                                          <p:spTgt spid="83"/>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right)">
                                      <p:cBhvr>
                                        <p:cTn id="23" dur="300"/>
                                        <p:tgtEl>
                                          <p:spTgt spid="84"/>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300"/>
                                        <p:tgtEl>
                                          <p:spTgt spid="82"/>
                                        </p:tgtEl>
                                      </p:cBhvr>
                                    </p:animEffect>
                                  </p:childTnLst>
                                </p:cTn>
                              </p:par>
                            </p:childTnLst>
                          </p:cTn>
                        </p:par>
                        <p:par>
                          <p:cTn id="28" fill="hold">
                            <p:stCondLst>
                              <p:cond delay="2000"/>
                            </p:stCondLst>
                            <p:childTnLst>
                              <p:par>
                                <p:cTn id="29" presetID="23" presetClass="entr" presetSubtype="288" fill="hold" nodeType="afterEffect">
                                  <p:stCondLst>
                                    <p:cond delay="0"/>
                                  </p:stCondLst>
                                  <p:childTnLst>
                                    <p:set>
                                      <p:cBhvr>
                                        <p:cTn id="30" dur="1" fill="hold">
                                          <p:stCondLst>
                                            <p:cond delay="0"/>
                                          </p:stCondLst>
                                        </p:cTn>
                                        <p:tgtEl>
                                          <p:spTgt spid="113"/>
                                        </p:tgtEl>
                                        <p:attrNameLst>
                                          <p:attrName>style.visibility</p:attrName>
                                        </p:attrNameLst>
                                      </p:cBhvr>
                                      <p:to>
                                        <p:strVal val="visible"/>
                                      </p:to>
                                    </p:set>
                                    <p:anim calcmode="lin" valueType="num">
                                      <p:cBhvr>
                                        <p:cTn id="31" dur="200" fill="hold"/>
                                        <p:tgtEl>
                                          <p:spTgt spid="113"/>
                                        </p:tgtEl>
                                        <p:attrNameLst>
                                          <p:attrName>ppt_w</p:attrName>
                                        </p:attrNameLst>
                                      </p:cBhvr>
                                      <p:tavLst>
                                        <p:tav tm="0">
                                          <p:val>
                                            <p:strVal val="4/3*#ppt_w"/>
                                          </p:val>
                                        </p:tav>
                                        <p:tav tm="100000">
                                          <p:val>
                                            <p:strVal val="#ppt_w"/>
                                          </p:val>
                                        </p:tav>
                                      </p:tavLst>
                                    </p:anim>
                                    <p:anim calcmode="lin" valueType="num">
                                      <p:cBhvr>
                                        <p:cTn id="32" dur="200" fill="hold"/>
                                        <p:tgtEl>
                                          <p:spTgt spid="113"/>
                                        </p:tgtEl>
                                        <p:attrNameLst>
                                          <p:attrName>ppt_h</p:attrName>
                                        </p:attrNameLst>
                                      </p:cBhvr>
                                      <p:tavLst>
                                        <p:tav tm="0">
                                          <p:val>
                                            <p:strVal val="4/3*#ppt_h"/>
                                          </p:val>
                                        </p:tav>
                                        <p:tav tm="100000">
                                          <p:val>
                                            <p:strVal val="#ppt_h"/>
                                          </p:val>
                                        </p:tav>
                                      </p:tavLst>
                                    </p:anim>
                                  </p:childTnLst>
                                </p:cTn>
                              </p:par>
                            </p:childTnLst>
                          </p:cTn>
                        </p:par>
                        <p:par>
                          <p:cTn id="33" fill="hold">
                            <p:stCondLst>
                              <p:cond delay="2500"/>
                            </p:stCondLst>
                            <p:childTnLst>
                              <p:par>
                                <p:cTn id="34" presetID="23" presetClass="entr" presetSubtype="288" fill="hold" nodeType="afterEffect">
                                  <p:stCondLst>
                                    <p:cond delay="0"/>
                                  </p:stCondLst>
                                  <p:childTnLst>
                                    <p:set>
                                      <p:cBhvr>
                                        <p:cTn id="35" dur="1" fill="hold">
                                          <p:stCondLst>
                                            <p:cond delay="0"/>
                                          </p:stCondLst>
                                        </p:cTn>
                                        <p:tgtEl>
                                          <p:spTgt spid="87"/>
                                        </p:tgtEl>
                                        <p:attrNameLst>
                                          <p:attrName>style.visibility</p:attrName>
                                        </p:attrNameLst>
                                      </p:cBhvr>
                                      <p:to>
                                        <p:strVal val="visible"/>
                                      </p:to>
                                    </p:set>
                                    <p:anim calcmode="lin" valueType="num">
                                      <p:cBhvr>
                                        <p:cTn id="36" dur="200" fill="hold"/>
                                        <p:tgtEl>
                                          <p:spTgt spid="87"/>
                                        </p:tgtEl>
                                        <p:attrNameLst>
                                          <p:attrName>ppt_w</p:attrName>
                                        </p:attrNameLst>
                                      </p:cBhvr>
                                      <p:tavLst>
                                        <p:tav tm="0">
                                          <p:val>
                                            <p:strVal val="4/3*#ppt_w"/>
                                          </p:val>
                                        </p:tav>
                                        <p:tav tm="100000">
                                          <p:val>
                                            <p:strVal val="#ppt_w"/>
                                          </p:val>
                                        </p:tav>
                                      </p:tavLst>
                                    </p:anim>
                                    <p:anim calcmode="lin" valueType="num">
                                      <p:cBhvr>
                                        <p:cTn id="37" dur="200" fill="hold"/>
                                        <p:tgtEl>
                                          <p:spTgt spid="87"/>
                                        </p:tgtEl>
                                        <p:attrNameLst>
                                          <p:attrName>ppt_h</p:attrName>
                                        </p:attrNameLst>
                                      </p:cBhvr>
                                      <p:tavLst>
                                        <p:tav tm="0">
                                          <p:val>
                                            <p:strVal val="4/3*#ppt_h"/>
                                          </p:val>
                                        </p:tav>
                                        <p:tav tm="100000">
                                          <p:val>
                                            <p:strVal val="#ppt_h"/>
                                          </p:val>
                                        </p:tav>
                                      </p:tavLst>
                                    </p:anim>
                                  </p:childTnLst>
                                </p:cTn>
                              </p:par>
                            </p:childTnLst>
                          </p:cTn>
                        </p:par>
                        <p:par>
                          <p:cTn id="38" fill="hold">
                            <p:stCondLst>
                              <p:cond delay="3000"/>
                            </p:stCondLst>
                            <p:childTnLst>
                              <p:par>
                                <p:cTn id="39" presetID="23" presetClass="entr" presetSubtype="288" fill="hold" nodeType="after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p:cTn id="41" dur="200" fill="hold"/>
                                        <p:tgtEl>
                                          <p:spTgt spid="100"/>
                                        </p:tgtEl>
                                        <p:attrNameLst>
                                          <p:attrName>ppt_w</p:attrName>
                                        </p:attrNameLst>
                                      </p:cBhvr>
                                      <p:tavLst>
                                        <p:tav tm="0">
                                          <p:val>
                                            <p:strVal val="4/3*#ppt_w"/>
                                          </p:val>
                                        </p:tav>
                                        <p:tav tm="100000">
                                          <p:val>
                                            <p:strVal val="#ppt_w"/>
                                          </p:val>
                                        </p:tav>
                                      </p:tavLst>
                                    </p:anim>
                                    <p:anim calcmode="lin" valueType="num">
                                      <p:cBhvr>
                                        <p:cTn id="42" dur="200" fill="hold"/>
                                        <p:tgtEl>
                                          <p:spTgt spid="100"/>
                                        </p:tgtEl>
                                        <p:attrNameLst>
                                          <p:attrName>ppt_h</p:attrName>
                                        </p:attrNameLst>
                                      </p:cBhvr>
                                      <p:tavLst>
                                        <p:tav tm="0">
                                          <p:val>
                                            <p:strVal val="4/3*#ppt_h"/>
                                          </p:val>
                                        </p:tav>
                                        <p:tav tm="100000">
                                          <p:val>
                                            <p:strVal val="#ppt_h"/>
                                          </p:val>
                                        </p:tav>
                                      </p:tavLst>
                                    </p:anim>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133"/>
                                        </p:tgtEl>
                                        <p:attrNameLst>
                                          <p:attrName>style.visibility</p:attrName>
                                        </p:attrNameLst>
                                      </p:cBhvr>
                                      <p:to>
                                        <p:strVal val="visible"/>
                                      </p:to>
                                    </p:set>
                                    <p:anim calcmode="lin" valueType="num">
                                      <p:cBhvr additive="base">
                                        <p:cTn id="46" dur="500" fill="hold"/>
                                        <p:tgtEl>
                                          <p:spTgt spid="133"/>
                                        </p:tgtEl>
                                        <p:attrNameLst>
                                          <p:attrName>ppt_x</p:attrName>
                                        </p:attrNameLst>
                                      </p:cBhvr>
                                      <p:tavLst>
                                        <p:tav tm="0">
                                          <p:val>
                                            <p:strVal val="1+#ppt_w/2"/>
                                          </p:val>
                                        </p:tav>
                                        <p:tav tm="100000">
                                          <p:val>
                                            <p:strVal val="#ppt_x"/>
                                          </p:val>
                                        </p:tav>
                                      </p:tavLst>
                                    </p:anim>
                                    <p:anim calcmode="lin" valueType="num">
                                      <p:cBhvr additive="base">
                                        <p:cTn id="47" dur="500" fill="hold"/>
                                        <p:tgtEl>
                                          <p:spTgt spid="133"/>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100"/>
                                  </p:stCondLst>
                                  <p:childTnLst>
                                    <p:set>
                                      <p:cBhvr>
                                        <p:cTn id="49" dur="1" fill="hold">
                                          <p:stCondLst>
                                            <p:cond delay="0"/>
                                          </p:stCondLst>
                                        </p:cTn>
                                        <p:tgtEl>
                                          <p:spTgt spid="141"/>
                                        </p:tgtEl>
                                        <p:attrNameLst>
                                          <p:attrName>style.visibility</p:attrName>
                                        </p:attrNameLst>
                                      </p:cBhvr>
                                      <p:to>
                                        <p:strVal val="visible"/>
                                      </p:to>
                                    </p:set>
                                    <p:anim calcmode="lin" valueType="num">
                                      <p:cBhvr additive="base">
                                        <p:cTn id="50" dur="500" fill="hold"/>
                                        <p:tgtEl>
                                          <p:spTgt spid="141"/>
                                        </p:tgtEl>
                                        <p:attrNameLst>
                                          <p:attrName>ppt_x</p:attrName>
                                        </p:attrNameLst>
                                      </p:cBhvr>
                                      <p:tavLst>
                                        <p:tav tm="0">
                                          <p:val>
                                            <p:strVal val="1+#ppt_w/2"/>
                                          </p:val>
                                        </p:tav>
                                        <p:tav tm="100000">
                                          <p:val>
                                            <p:strVal val="#ppt_x"/>
                                          </p:val>
                                        </p:tav>
                                      </p:tavLst>
                                    </p:anim>
                                    <p:anim calcmode="lin" valueType="num">
                                      <p:cBhvr additive="base">
                                        <p:cTn id="51" dur="500" fill="hold"/>
                                        <p:tgtEl>
                                          <p:spTgt spid="141"/>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200"/>
                                  </p:stCondLst>
                                  <p:childTnLst>
                                    <p:set>
                                      <p:cBhvr>
                                        <p:cTn id="53" dur="1" fill="hold">
                                          <p:stCondLst>
                                            <p:cond delay="0"/>
                                          </p:stCondLst>
                                        </p:cTn>
                                        <p:tgtEl>
                                          <p:spTgt spid="137"/>
                                        </p:tgtEl>
                                        <p:attrNameLst>
                                          <p:attrName>style.visibility</p:attrName>
                                        </p:attrNameLst>
                                      </p:cBhvr>
                                      <p:to>
                                        <p:strVal val="visible"/>
                                      </p:to>
                                    </p:set>
                                    <p:anim calcmode="lin" valueType="num">
                                      <p:cBhvr additive="base">
                                        <p:cTn id="54" dur="500" fill="hold"/>
                                        <p:tgtEl>
                                          <p:spTgt spid="137"/>
                                        </p:tgtEl>
                                        <p:attrNameLst>
                                          <p:attrName>ppt_x</p:attrName>
                                        </p:attrNameLst>
                                      </p:cBhvr>
                                      <p:tavLst>
                                        <p:tav tm="0">
                                          <p:val>
                                            <p:strVal val="0-#ppt_w/2"/>
                                          </p:val>
                                        </p:tav>
                                        <p:tav tm="100000">
                                          <p:val>
                                            <p:strVal val="#ppt_x"/>
                                          </p:val>
                                        </p:tav>
                                      </p:tavLst>
                                    </p:anim>
                                    <p:anim calcmode="lin" valueType="num">
                                      <p:cBhvr additive="base">
                                        <p:cTn id="55"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6" grpId="0"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392480" y="2244950"/>
            <a:ext cx="9317084" cy="3410608"/>
          </a:xfrm>
          <a:prstGeom prst="rect">
            <a:avLst/>
          </a:prstGeom>
          <a:noFill/>
          <a:ln w="635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0" name="组合 19"/>
          <p:cNvGrpSpPr/>
          <p:nvPr/>
        </p:nvGrpSpPr>
        <p:grpSpPr>
          <a:xfrm>
            <a:off x="9881771" y="4826344"/>
            <a:ext cx="1655586" cy="1040063"/>
            <a:chOff x="5779008" y="1702331"/>
            <a:chExt cx="5026031" cy="3157426"/>
          </a:xfrm>
        </p:grpSpPr>
        <p:sp>
          <p:nvSpPr>
            <p:cNvPr id="21" name="圆角矩形 20"/>
            <p:cNvSpPr/>
            <p:nvPr/>
          </p:nvSpPr>
          <p:spPr>
            <a:xfrm>
              <a:off x="5779008" y="1702331"/>
              <a:ext cx="5026031" cy="3157426"/>
            </a:xfrm>
            <a:prstGeom prst="roundRect">
              <a:avLst>
                <a:gd name="adj" fmla="val 7143"/>
              </a:avLst>
            </a:prstGeom>
            <a:gradFill flip="none" rotWithShape="1">
              <a:gsLst>
                <a:gs pos="100000">
                  <a:sysClr val="window" lastClr="FFFFFF"/>
                </a:gs>
                <a:gs pos="0">
                  <a:srgbClr val="E4E4E4"/>
                </a:gs>
              </a:gsLst>
              <a:lin ang="2700000" scaled="1"/>
              <a:tileRect/>
            </a:gradFill>
            <a:ln w="19050" cap="flat" cmpd="sng" algn="ctr">
              <a:gradFill flip="none" rotWithShape="1">
                <a:gsLst>
                  <a:gs pos="0">
                    <a:sysClr val="window" lastClr="FFFFFF"/>
                  </a:gs>
                  <a:gs pos="100000">
                    <a:sysClr val="window" lastClr="FFFFFF">
                      <a:lumMod val="85000"/>
                    </a:sysClr>
                  </a:gs>
                </a:gsLst>
                <a:lin ang="2700000" scaled="1"/>
                <a:tileRect/>
              </a:gradFill>
              <a:prstDash val="solid"/>
              <a:miter lim="800000"/>
            </a:ln>
            <a:effectLst>
              <a:outerShdw blurRad="215900" dist="889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2" name="圆角矩形 21"/>
            <p:cNvSpPr/>
            <p:nvPr/>
          </p:nvSpPr>
          <p:spPr>
            <a:xfrm>
              <a:off x="5952254" y="1840613"/>
              <a:ext cx="4679539" cy="2880862"/>
            </a:xfrm>
            <a:prstGeom prst="roundRect">
              <a:avLst>
                <a:gd name="adj" fmla="val 15589"/>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gradFill flip="none" rotWithShape="1">
                <a:gsLst>
                  <a:gs pos="100000">
                    <a:sysClr val="window" lastClr="FFFFFF"/>
                  </a:gs>
                  <a:gs pos="0">
                    <a:sysClr val="window" lastClr="FFFFFF">
                      <a:lumMod val="85000"/>
                    </a:sysClr>
                  </a:gs>
                </a:gsLst>
                <a:lin ang="2700000" scaled="1"/>
                <a:tileRect/>
              </a:gradFill>
              <a:prstDash val="solid"/>
              <a:miter lim="800000"/>
            </a:ln>
            <a:effectLst>
              <a:innerShdw blurRad="1016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时尚中黑简体" panose="01010104010101010101" pitchFamily="2" charset="-122"/>
                <a:ea typeface="时尚中黑简体" panose="01010104010101010101" pitchFamily="2" charset="-122"/>
                <a:cs typeface="+mn-cs"/>
              </a:endParaRPr>
            </a:p>
          </p:txBody>
        </p:sp>
      </p:grpSp>
      <p:sp>
        <p:nvSpPr>
          <p:cNvPr id="159" name="标题 1"/>
          <p:cNvSpPr txBox="1"/>
          <p:nvPr/>
        </p:nvSpPr>
        <p:spPr>
          <a:xfrm>
            <a:off x="3266738" y="786993"/>
            <a:ext cx="5851300" cy="683927"/>
          </a:xfrm>
          <a:prstGeom prst="rect">
            <a:avLst/>
          </a:prstGeom>
        </p:spPr>
        <p:txBody>
          <a:bodyPr lIns="91415" tIns="45708" rIns="91415" bIns="45708">
            <a:norm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r>
              <a:rPr lang="zh-CN" altLang="en-US" dirty="0" smtClean="0">
                <a:latin typeface="微软雅黑" panose="020B0503020204020204" charset="-122"/>
                <a:ea typeface="微软雅黑" panose="020B0503020204020204" charset="-122"/>
              </a:rPr>
              <a:t>总结</a:t>
            </a:r>
            <a:endParaRPr lang="zh-CN" altLang="en-US" dirty="0">
              <a:latin typeface="微软雅黑" panose="020B0503020204020204" charset="-122"/>
              <a:ea typeface="微软雅黑" panose="020B0503020204020204" charset="-122"/>
            </a:endParaRPr>
          </a:p>
        </p:txBody>
      </p:sp>
      <p:grpSp>
        <p:nvGrpSpPr>
          <p:cNvPr id="60" name="组合 59"/>
          <p:cNvGrpSpPr/>
          <p:nvPr/>
        </p:nvGrpSpPr>
        <p:grpSpPr>
          <a:xfrm>
            <a:off x="1834299" y="1721197"/>
            <a:ext cx="1851010" cy="879874"/>
            <a:chOff x="6773864" y="2460169"/>
            <a:chExt cx="4042249" cy="792000"/>
          </a:xfrm>
        </p:grpSpPr>
        <p:sp>
          <p:nvSpPr>
            <p:cNvPr id="61" name="圆角矩形 60"/>
            <p:cNvSpPr/>
            <p:nvPr/>
          </p:nvSpPr>
          <p:spPr>
            <a:xfrm>
              <a:off x="6874356" y="2460169"/>
              <a:ext cx="3941757" cy="792000"/>
            </a:xfrm>
            <a:prstGeom prst="roundRect">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600" dirty="0">
                <a:solidFill>
                  <a:prstClr val="black"/>
                </a:solidFill>
                <a:ea typeface="微软雅黑" panose="020B0503020204020204" charset="-122"/>
              </a:endParaRPr>
            </a:p>
          </p:txBody>
        </p:sp>
        <p:sp>
          <p:nvSpPr>
            <p:cNvPr id="62" name="文本框 32"/>
            <p:cNvSpPr txBox="1"/>
            <p:nvPr/>
          </p:nvSpPr>
          <p:spPr>
            <a:xfrm>
              <a:off x="6773864" y="2462665"/>
              <a:ext cx="1201278" cy="6371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charset="-122"/>
              </a:endParaRPr>
            </a:p>
          </p:txBody>
        </p:sp>
        <p:sp>
          <p:nvSpPr>
            <p:cNvPr id="63" name="文本框 33"/>
            <p:cNvSpPr txBox="1"/>
            <p:nvPr/>
          </p:nvSpPr>
          <p:spPr>
            <a:xfrm>
              <a:off x="7151016" y="2668974"/>
              <a:ext cx="3476361" cy="414397"/>
            </a:xfrm>
            <a:prstGeom prst="rect">
              <a:avLst/>
            </a:prstGeom>
            <a:noFill/>
          </p:spPr>
          <p:txBody>
            <a:bodyPr wrap="square" rtlCol="0">
              <a:spAutoFit/>
            </a:bodyPr>
            <a:lstStyle/>
            <a:p>
              <a:pPr lvl="0" algn="ctr" defTabSz="914400"/>
              <a:r>
                <a:rPr kumimoji="0" lang="zh-CN" altLang="en-US" sz="2400" b="0" i="0" u="none" strike="noStrike" kern="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rPr>
                <a:t>课程小结</a:t>
              </a:r>
              <a:endParaRPr kumimoji="0" lang="zh-CN" altLang="en-US" sz="2400" b="0" i="0" u="none" strike="noStrike" kern="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endParaRPr>
            </a:p>
          </p:txBody>
        </p:sp>
      </p:grpSp>
      <p:sp>
        <p:nvSpPr>
          <p:cNvPr id="64" name="前言"/>
          <p:cNvSpPr>
            <a:spLocks noChangeArrowheads="1"/>
          </p:cNvSpPr>
          <p:nvPr/>
        </p:nvSpPr>
        <p:spPr bwMode="auto">
          <a:xfrm>
            <a:off x="3747328" y="1936874"/>
            <a:ext cx="993204"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nSpc>
                <a:spcPct val="100000"/>
              </a:lnSpc>
              <a:spcBef>
                <a:spcPct val="0"/>
              </a:spcBef>
              <a:buNone/>
            </a:pPr>
            <a:r>
              <a:rPr lang="en-US" altLang="zh-CN" sz="2000" dirty="0" smtClean="0">
                <a:solidFill>
                  <a:schemeClr val="tx1">
                    <a:lumMod val="75000"/>
                    <a:lumOff val="25000"/>
                  </a:schemeClr>
                </a:solidFill>
                <a:latin typeface="Impact" panose="020B0806030902050204" pitchFamily="34" charset="0"/>
                <a:sym typeface="Impact" panose="020B0806030902050204" pitchFamily="34" charset="0"/>
              </a:rPr>
              <a:t>FUTURE</a:t>
            </a:r>
            <a:endParaRPr lang="zh-CN" altLang="en-US" sz="2000" dirty="0">
              <a:solidFill>
                <a:schemeClr val="tx1">
                  <a:lumMod val="75000"/>
                  <a:lumOff val="25000"/>
                </a:schemeClr>
              </a:solidFill>
              <a:latin typeface="Impact" panose="020B0806030902050204" pitchFamily="34" charset="0"/>
              <a:sym typeface="Impact" panose="020B0806030902050204" pitchFamily="34" charset="0"/>
            </a:endParaRPr>
          </a:p>
        </p:txBody>
      </p:sp>
      <p:sp>
        <p:nvSpPr>
          <p:cNvPr id="65" name="TextBox 9"/>
          <p:cNvSpPr>
            <a:spLocks noChangeArrowheads="1"/>
          </p:cNvSpPr>
          <p:nvPr/>
        </p:nvSpPr>
        <p:spPr bwMode="auto">
          <a:xfrm>
            <a:off x="1883912" y="2963162"/>
            <a:ext cx="8445774"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nSpc>
                <a:spcPct val="150000"/>
              </a:lnSpc>
              <a:spcBef>
                <a:spcPts val="600"/>
              </a:spcBef>
              <a:buNone/>
            </a:pP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spcBef>
                <a:spcPts val="600"/>
              </a:spcBef>
              <a:buNone/>
            </a:pP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本学期</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通过学习</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《先进</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数据挖掘</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课</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程，我</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对数据挖掘有了一定的理解，也掌握理解了一些数据挖掘中用到的重要的算法。大数据</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带来的是挑战，更是机遇，</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我们</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更</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需要</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利用好数据挖掘技术从数据中学习有价值的</a:t>
            </a:r>
            <a:r>
              <a:rPr lang="zh-CN" sz="2000" dirty="0">
                <a:gradFill>
                  <a:gsLst>
                    <a:gs pos="0">
                      <a:srgbClr val="2F5597"/>
                    </a:gs>
                    <a:gs pos="98000">
                      <a:srgbClr val="0F2643"/>
                    </a:gs>
                  </a:gsLst>
                  <a:lin ang="5400000" scaled="0"/>
                </a:gradFill>
                <a:latin typeface="微软雅黑" panose="020B0503020204020204" charset="-122"/>
                <a:ea typeface="微软雅黑" panose="020B0503020204020204" charset="-122"/>
              </a:rPr>
              <a:t>知识</a:t>
            </a:r>
            <a:r>
              <a:rPr sz="2000" dirty="0">
                <a:gradFill>
                  <a:gsLst>
                    <a:gs pos="0">
                      <a:srgbClr val="2F5597"/>
                    </a:gs>
                    <a:gs pos="98000">
                      <a:srgbClr val="0F2643"/>
                    </a:gs>
                  </a:gsLst>
                  <a:lin ang="5400000" scaled="0"/>
                </a:gradFill>
                <a:latin typeface="微软雅黑" panose="020B0503020204020204" charset="-122"/>
                <a:ea typeface="微软雅黑" panose="020B0503020204020204" charset="-122"/>
              </a:rPr>
              <a:t>。</a:t>
            </a:r>
            <a:endParaRPr sz="2000" dirty="0">
              <a:gradFill>
                <a:gsLst>
                  <a:gs pos="0">
                    <a:srgbClr val="2F5597"/>
                  </a:gs>
                  <a:gs pos="98000">
                    <a:srgbClr val="0F2643"/>
                  </a:gs>
                </a:gsLst>
                <a:lin ang="5400000" scaled="0"/>
              </a:gradFill>
              <a:latin typeface="微软雅黑" panose="020B0503020204020204" charset="-122"/>
              <a:ea typeface="微软雅黑" panose="020B0503020204020204" charset="-122"/>
            </a:endParaRPr>
          </a:p>
        </p:txBody>
      </p:sp>
      <p:grpSp>
        <p:nvGrpSpPr>
          <p:cNvPr id="66" name="组合 65"/>
          <p:cNvGrpSpPr/>
          <p:nvPr/>
        </p:nvGrpSpPr>
        <p:grpSpPr>
          <a:xfrm>
            <a:off x="8296771" y="5356561"/>
            <a:ext cx="1408303" cy="884716"/>
            <a:chOff x="5779008" y="1702331"/>
            <a:chExt cx="5026031" cy="3157426"/>
          </a:xfrm>
        </p:grpSpPr>
        <p:sp>
          <p:nvSpPr>
            <p:cNvPr id="67" name="圆角矩形 66"/>
            <p:cNvSpPr/>
            <p:nvPr/>
          </p:nvSpPr>
          <p:spPr>
            <a:xfrm>
              <a:off x="5779008" y="1702331"/>
              <a:ext cx="5026031" cy="3157426"/>
            </a:xfrm>
            <a:prstGeom prst="roundRect">
              <a:avLst>
                <a:gd name="adj" fmla="val 7143"/>
              </a:avLst>
            </a:prstGeom>
            <a:gradFill flip="none" rotWithShape="1">
              <a:gsLst>
                <a:gs pos="100000">
                  <a:sysClr val="window" lastClr="FFFFFF"/>
                </a:gs>
                <a:gs pos="0">
                  <a:srgbClr val="E4E4E4"/>
                </a:gs>
              </a:gsLst>
              <a:lin ang="2700000" scaled="1"/>
              <a:tileRect/>
            </a:gradFill>
            <a:ln w="19050" cap="flat" cmpd="sng" algn="ctr">
              <a:gradFill flip="none" rotWithShape="1">
                <a:gsLst>
                  <a:gs pos="0">
                    <a:sysClr val="window" lastClr="FFFFFF"/>
                  </a:gs>
                  <a:gs pos="100000">
                    <a:sysClr val="window" lastClr="FFFFFF">
                      <a:lumMod val="85000"/>
                    </a:sysClr>
                  </a:gs>
                </a:gsLst>
                <a:lin ang="2700000" scaled="1"/>
                <a:tileRect/>
              </a:gradFill>
              <a:prstDash val="solid"/>
              <a:miter lim="800000"/>
            </a:ln>
            <a:effectLst>
              <a:outerShdw blurRad="215900" dist="889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8" name="圆角矩形 67"/>
            <p:cNvSpPr/>
            <p:nvPr/>
          </p:nvSpPr>
          <p:spPr>
            <a:xfrm>
              <a:off x="5952254" y="1840613"/>
              <a:ext cx="4679539" cy="2880862"/>
            </a:xfrm>
            <a:prstGeom prst="roundRect">
              <a:avLst>
                <a:gd name="adj" fmla="val 15589"/>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gradFill flip="none" rotWithShape="1">
                <a:gsLst>
                  <a:gs pos="100000">
                    <a:sysClr val="window" lastClr="FFFFFF"/>
                  </a:gs>
                  <a:gs pos="0">
                    <a:sysClr val="window" lastClr="FFFFFF">
                      <a:lumMod val="85000"/>
                    </a:sysClr>
                  </a:gs>
                </a:gsLst>
                <a:lin ang="2700000" scaled="1"/>
                <a:tileRect/>
              </a:gradFill>
              <a:prstDash val="solid"/>
              <a:miter lim="800000"/>
            </a:ln>
            <a:effectLst>
              <a:innerShdw blurRad="1016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时尚中黑简体" panose="01010104010101010101" pitchFamily="2" charset="-122"/>
                <a:ea typeface="时尚中黑简体" panose="01010104010101010101" pitchFamily="2" charset="-122"/>
                <a:cs typeface="+mn-cs"/>
              </a:endParaRPr>
            </a:p>
          </p:txBody>
        </p:sp>
      </p:grpSp>
      <p:sp>
        <p:nvSpPr>
          <p:cNvPr id="18"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结束语</a:t>
            </a:r>
            <a:endPar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23" name="椭圆 22"/>
          <p:cNvSpPr/>
          <p:nvPr/>
        </p:nvSpPr>
        <p:spPr>
          <a:xfrm flipV="1">
            <a:off x="11052767" y="4391432"/>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4" name="椭圆 23"/>
          <p:cNvSpPr/>
          <p:nvPr/>
        </p:nvSpPr>
        <p:spPr>
          <a:xfrm flipV="1">
            <a:off x="10231626" y="6022910"/>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25" name="椭圆 24"/>
          <p:cNvSpPr/>
          <p:nvPr/>
        </p:nvSpPr>
        <p:spPr>
          <a:xfrm flipV="1">
            <a:off x="9336728" y="5047577"/>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26" name="椭圆 25"/>
          <p:cNvSpPr/>
          <p:nvPr/>
        </p:nvSpPr>
        <p:spPr>
          <a:xfrm flipV="1">
            <a:off x="10124960" y="5157230"/>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7" name="椭圆 26"/>
          <p:cNvSpPr/>
          <p:nvPr/>
        </p:nvSpPr>
        <p:spPr>
          <a:xfrm flipV="1">
            <a:off x="7811152" y="6007885"/>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6" name="文本框 35"/>
          <p:cNvSpPr txBox="1"/>
          <p:nvPr/>
        </p:nvSpPr>
        <p:spPr>
          <a:xfrm>
            <a:off x="11212830" y="344170"/>
            <a:ext cx="635000" cy="368300"/>
          </a:xfrm>
          <a:prstGeom prst="rect">
            <a:avLst/>
          </a:prstGeom>
          <a:noFill/>
        </p:spPr>
        <p:txBody>
          <a:bodyPr wrap="none" rtlCol="0">
            <a:spAutoFit/>
          </a:bodyPr>
          <a:p>
            <a:r>
              <a:rPr lang="en-US" altLang="zh-CN"/>
              <a:t>24/24</a:t>
            </a:r>
            <a:endParaRPr lang="en-US" altLang="zh-CN"/>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59"/>
                                            </p:tgtEl>
                                            <p:attrNameLst>
                                              <p:attrName>style.visibility</p:attrName>
                                            </p:attrNameLst>
                                          </p:cBhvr>
                                          <p:to>
                                            <p:strVal val="visible"/>
                                          </p:to>
                                        </p:set>
                                        <p:anim calcmode="lin" valueType="num">
                                          <p:cBhvr>
                                            <p:cTn id="15" dur="500" fill="hold"/>
                                            <p:tgtEl>
                                              <p:spTgt spid="15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59"/>
                                            </p:tgtEl>
                                            <p:attrNameLst>
                                              <p:attrName>ppt_y</p:attrName>
                                            </p:attrNameLst>
                                          </p:cBhvr>
                                          <p:tavLst>
                                            <p:tav tm="0">
                                              <p:val>
                                                <p:strVal val="#ppt_y"/>
                                              </p:val>
                                            </p:tav>
                                            <p:tav tm="100000">
                                              <p:val>
                                                <p:strVal val="#ppt_y"/>
                                              </p:val>
                                            </p:tav>
                                          </p:tavLst>
                                        </p:anim>
                                        <p:anim calcmode="lin" valueType="num">
                                          <p:cBhvr>
                                            <p:cTn id="17" dur="500" fill="hold"/>
                                            <p:tgtEl>
                                              <p:spTgt spid="15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5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59"/>
                                            </p:tgtEl>
                                          </p:cBhvr>
                                        </p:animEffect>
                                      </p:childTnLst>
                                    </p:cTn>
                                  </p:par>
                                </p:childTnLst>
                              </p:cTn>
                            </p:par>
                            <p:par>
                              <p:cTn id="20" fill="hold">
                                <p:stCondLst>
                                  <p:cond delay="550"/>
                                </p:stCondLst>
                                <p:childTnLst>
                                  <p:par>
                                    <p:cTn id="21" presetID="2" presetClass="entr" presetSubtype="2" fill="hold" nodeType="afterEffect" p14:presetBounceEnd="60000">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14:bounceEnd="60000">
                                          <p:cBhvr additive="base">
                                            <p:cTn id="23" dur="800" fill="hold"/>
                                            <p:tgtEl>
                                              <p:spTgt spid="60"/>
                                            </p:tgtEl>
                                            <p:attrNameLst>
                                              <p:attrName>ppt_x</p:attrName>
                                            </p:attrNameLst>
                                          </p:cBhvr>
                                          <p:tavLst>
                                            <p:tav tm="0">
                                              <p:val>
                                                <p:strVal val="1+#ppt_w/2"/>
                                              </p:val>
                                            </p:tav>
                                            <p:tav tm="100000">
                                              <p:val>
                                                <p:strVal val="#ppt_x"/>
                                              </p:val>
                                            </p:tav>
                                          </p:tavLst>
                                        </p:anim>
                                        <p:anim calcmode="lin" valueType="num" p14:bounceEnd="60000">
                                          <p:cBhvr additive="base">
                                            <p:cTn id="24" dur="800" fill="hold"/>
                                            <p:tgtEl>
                                              <p:spTgt spid="60"/>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10" presetClass="entr" presetSubtype="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2050"/>
                                </p:stCondLst>
                                <p:childTnLst>
                                  <p:par>
                                    <p:cTn id="30" presetID="2" presetClass="entr" presetSubtype="4" fill="hold" grpId="0" nodeType="afterEffect" p14:presetBounceEnd="60000">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14:bounceEnd="60000">
                                          <p:cBhvr additive="base">
                                            <p:cTn id="32" dur="500" fill="hold"/>
                                            <p:tgtEl>
                                              <p:spTgt spid="59"/>
                                            </p:tgtEl>
                                            <p:attrNameLst>
                                              <p:attrName>ppt_x</p:attrName>
                                            </p:attrNameLst>
                                          </p:cBhvr>
                                          <p:tavLst>
                                            <p:tav tm="0">
                                              <p:val>
                                                <p:strVal val="#ppt_x"/>
                                              </p:val>
                                            </p:tav>
                                            <p:tav tm="100000">
                                              <p:val>
                                                <p:strVal val="#ppt_x"/>
                                              </p:val>
                                            </p:tav>
                                          </p:tavLst>
                                        </p:anim>
                                        <p:anim calcmode="lin" valueType="num" p14:bounceEnd="60000">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2550"/>
                                </p:stCondLst>
                                <p:childTnLst>
                                  <p:par>
                                    <p:cTn id="35" presetID="17" presetClass="entr" presetSubtype="10" fill="hold" grpId="0" nodeType="after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calcmode="lin" valueType="num">
                                          <p:cBhvr>
                                            <p:cTn id="37" dur="300" fill="hold"/>
                                            <p:tgtEl>
                                              <p:spTgt spid="65"/>
                                            </p:tgtEl>
                                            <p:attrNameLst>
                                              <p:attrName>ppt_w</p:attrName>
                                            </p:attrNameLst>
                                          </p:cBhvr>
                                          <p:tavLst>
                                            <p:tav tm="0">
                                              <p:val>
                                                <p:fltVal val="0"/>
                                              </p:val>
                                            </p:tav>
                                            <p:tav tm="100000">
                                              <p:val>
                                                <p:strVal val="#ppt_w"/>
                                              </p:val>
                                            </p:tav>
                                          </p:tavLst>
                                        </p:anim>
                                        <p:anim calcmode="lin" valueType="num">
                                          <p:cBhvr>
                                            <p:cTn id="38" dur="300" fill="hold"/>
                                            <p:tgtEl>
                                              <p:spTgt spid="65"/>
                                            </p:tgtEl>
                                            <p:attrNameLst>
                                              <p:attrName>ppt_h</p:attrName>
                                            </p:attrNameLst>
                                          </p:cBhvr>
                                          <p:tavLst>
                                            <p:tav tm="0">
                                              <p:val>
                                                <p:strVal val="#ppt_h"/>
                                              </p:val>
                                            </p:tav>
                                            <p:tav tm="100000">
                                              <p:val>
                                                <p:strVal val="#ppt_h"/>
                                              </p:val>
                                            </p:tav>
                                          </p:tavLst>
                                        </p:anim>
                                      </p:childTnLst>
                                    </p:cTn>
                                  </p:par>
                                </p:childTnLst>
                              </p:cTn>
                            </p:par>
                            <p:par>
                              <p:cTn id="39" fill="hold">
                                <p:stCondLst>
                                  <p:cond delay="5500"/>
                                </p:stCondLst>
                                <p:childTnLst>
                                  <p:par>
                                    <p:cTn id="40" presetID="52" presetClass="entr" presetSubtype="0"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Scale>
                                          <p:cBhvr>
                                            <p:cTn id="42"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66"/>
                                            </p:tgtEl>
                                            <p:attrNameLst>
                                              <p:attrName>ppt_x</p:attrName>
                                              <p:attrName>ppt_y</p:attrName>
                                            </p:attrNameLst>
                                          </p:cBhvr>
                                        </p:animMotion>
                                        <p:animEffect transition="in" filter="fade">
                                          <p:cBhvr>
                                            <p:cTn id="44" dur="1000"/>
                                            <p:tgtEl>
                                              <p:spTgt spid="66"/>
                                            </p:tgtEl>
                                          </p:cBhvr>
                                        </p:animEffect>
                                      </p:childTnLst>
                                    </p:cTn>
                                  </p:par>
                                </p:childTnLst>
                              </p:cTn>
                            </p:par>
                            <p:par>
                              <p:cTn id="45" fill="hold">
                                <p:stCondLst>
                                  <p:cond delay="6500"/>
                                </p:stCondLst>
                                <p:childTnLst>
                                  <p:par>
                                    <p:cTn id="46" presetID="52"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Scale>
                                          <p:cBhvr>
                                            <p:cTn id="48"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20"/>
                                            </p:tgtEl>
                                            <p:attrNameLst>
                                              <p:attrName>ppt_x</p:attrName>
                                              <p:attrName>ppt_y</p:attrName>
                                            </p:attrNameLst>
                                          </p:cBhvr>
                                        </p:animMotion>
                                        <p:animEffect transition="in" filter="fade">
                                          <p:cBhvr>
                                            <p:cTn id="50" dur="1000"/>
                                            <p:tgtEl>
                                              <p:spTgt spid="20"/>
                                            </p:tgtEl>
                                          </p:cBhvr>
                                        </p:animEffect>
                                      </p:childTnLst>
                                    </p:cTn>
                                  </p:par>
                                  <p:par>
                                    <p:cTn id="51" presetID="53" presetClass="entr" presetSubtype="16" fill="hold" grpId="0" nodeType="withEffect">
                                      <p:stCondLst>
                                        <p:cond delay="75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75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grpId="0" nodeType="withEffect">
                                      <p:stCondLst>
                                        <p:cond delay="75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59" grpId="0"/>
          <p:bldP spid="64" grpId="0"/>
          <p:bldP spid="65" grpId="0" bldLvl="0" autoUpdateAnimBg="0"/>
          <p:bldP spid="18" grpId="0"/>
          <p:bldP spid="23" grpId="0" animBg="1"/>
          <p:bldP spid="24" grpId="0" animBg="1"/>
          <p:bldP spid="25" grpId="0" animBg="1"/>
          <p:bldP spid="26" grpId="0" animBg="1"/>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59"/>
                                            </p:tgtEl>
                                            <p:attrNameLst>
                                              <p:attrName>style.visibility</p:attrName>
                                            </p:attrNameLst>
                                          </p:cBhvr>
                                          <p:to>
                                            <p:strVal val="visible"/>
                                          </p:to>
                                        </p:set>
                                        <p:anim calcmode="lin" valueType="num">
                                          <p:cBhvr>
                                            <p:cTn id="15" dur="500" fill="hold"/>
                                            <p:tgtEl>
                                              <p:spTgt spid="15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59"/>
                                            </p:tgtEl>
                                            <p:attrNameLst>
                                              <p:attrName>ppt_y</p:attrName>
                                            </p:attrNameLst>
                                          </p:cBhvr>
                                          <p:tavLst>
                                            <p:tav tm="0">
                                              <p:val>
                                                <p:strVal val="#ppt_y"/>
                                              </p:val>
                                            </p:tav>
                                            <p:tav tm="100000">
                                              <p:val>
                                                <p:strVal val="#ppt_y"/>
                                              </p:val>
                                            </p:tav>
                                          </p:tavLst>
                                        </p:anim>
                                        <p:anim calcmode="lin" valueType="num">
                                          <p:cBhvr>
                                            <p:cTn id="17" dur="500" fill="hold"/>
                                            <p:tgtEl>
                                              <p:spTgt spid="15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5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59"/>
                                            </p:tgtEl>
                                          </p:cBhvr>
                                        </p:animEffect>
                                      </p:childTnLst>
                                    </p:cTn>
                                  </p:par>
                                </p:childTnLst>
                              </p:cTn>
                            </p:par>
                            <p:par>
                              <p:cTn id="20" fill="hold">
                                <p:stCondLst>
                                  <p:cond delay="550"/>
                                </p:stCondLst>
                                <p:childTnLst>
                                  <p:par>
                                    <p:cTn id="21" presetID="2" presetClass="entr" presetSubtype="2"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800" fill="hold"/>
                                            <p:tgtEl>
                                              <p:spTgt spid="60"/>
                                            </p:tgtEl>
                                            <p:attrNameLst>
                                              <p:attrName>ppt_x</p:attrName>
                                            </p:attrNameLst>
                                          </p:cBhvr>
                                          <p:tavLst>
                                            <p:tav tm="0">
                                              <p:val>
                                                <p:strVal val="1+#ppt_w/2"/>
                                              </p:val>
                                            </p:tav>
                                            <p:tav tm="100000">
                                              <p:val>
                                                <p:strVal val="#ppt_x"/>
                                              </p:val>
                                            </p:tav>
                                          </p:tavLst>
                                        </p:anim>
                                        <p:anim calcmode="lin" valueType="num">
                                          <p:cBhvr additive="base">
                                            <p:cTn id="24" dur="800" fill="hold"/>
                                            <p:tgtEl>
                                              <p:spTgt spid="60"/>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10" presetClass="entr" presetSubtype="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2050"/>
                                </p:stCondLst>
                                <p:childTnLst>
                                  <p:par>
                                    <p:cTn id="30" presetID="2" presetClass="entr" presetSubtype="4"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ppt_x"/>
                                              </p:val>
                                            </p:tav>
                                            <p:tav tm="100000">
                                              <p:val>
                                                <p:strVal val="#ppt_x"/>
                                              </p:val>
                                            </p:tav>
                                          </p:tavLst>
                                        </p:anim>
                                        <p:anim calcmode="lin" valueType="num">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2550"/>
                                </p:stCondLst>
                                <p:childTnLst>
                                  <p:par>
                                    <p:cTn id="35" presetID="17" presetClass="entr" presetSubtype="10" fill="hold" grpId="0" nodeType="after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calcmode="lin" valueType="num">
                                          <p:cBhvr>
                                            <p:cTn id="37" dur="300" fill="hold"/>
                                            <p:tgtEl>
                                              <p:spTgt spid="65"/>
                                            </p:tgtEl>
                                            <p:attrNameLst>
                                              <p:attrName>ppt_w</p:attrName>
                                            </p:attrNameLst>
                                          </p:cBhvr>
                                          <p:tavLst>
                                            <p:tav tm="0">
                                              <p:val>
                                                <p:fltVal val="0"/>
                                              </p:val>
                                            </p:tav>
                                            <p:tav tm="100000">
                                              <p:val>
                                                <p:strVal val="#ppt_w"/>
                                              </p:val>
                                            </p:tav>
                                          </p:tavLst>
                                        </p:anim>
                                        <p:anim calcmode="lin" valueType="num">
                                          <p:cBhvr>
                                            <p:cTn id="38" dur="300" fill="hold"/>
                                            <p:tgtEl>
                                              <p:spTgt spid="65"/>
                                            </p:tgtEl>
                                            <p:attrNameLst>
                                              <p:attrName>ppt_h</p:attrName>
                                            </p:attrNameLst>
                                          </p:cBhvr>
                                          <p:tavLst>
                                            <p:tav tm="0">
                                              <p:val>
                                                <p:strVal val="#ppt_h"/>
                                              </p:val>
                                            </p:tav>
                                            <p:tav tm="100000">
                                              <p:val>
                                                <p:strVal val="#ppt_h"/>
                                              </p:val>
                                            </p:tav>
                                          </p:tavLst>
                                        </p:anim>
                                      </p:childTnLst>
                                    </p:cTn>
                                  </p:par>
                                </p:childTnLst>
                              </p:cTn>
                            </p:par>
                            <p:par>
                              <p:cTn id="39" fill="hold">
                                <p:stCondLst>
                                  <p:cond delay="5500"/>
                                </p:stCondLst>
                                <p:childTnLst>
                                  <p:par>
                                    <p:cTn id="40" presetID="52" presetClass="entr" presetSubtype="0"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Scale>
                                          <p:cBhvr>
                                            <p:cTn id="42"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66"/>
                                            </p:tgtEl>
                                            <p:attrNameLst>
                                              <p:attrName>ppt_x</p:attrName>
                                              <p:attrName>ppt_y</p:attrName>
                                            </p:attrNameLst>
                                          </p:cBhvr>
                                        </p:animMotion>
                                        <p:animEffect transition="in" filter="fade">
                                          <p:cBhvr>
                                            <p:cTn id="44" dur="1000"/>
                                            <p:tgtEl>
                                              <p:spTgt spid="66"/>
                                            </p:tgtEl>
                                          </p:cBhvr>
                                        </p:animEffect>
                                      </p:childTnLst>
                                    </p:cTn>
                                  </p:par>
                                </p:childTnLst>
                              </p:cTn>
                            </p:par>
                            <p:par>
                              <p:cTn id="45" fill="hold">
                                <p:stCondLst>
                                  <p:cond delay="6500"/>
                                </p:stCondLst>
                                <p:childTnLst>
                                  <p:par>
                                    <p:cTn id="46" presetID="52"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Scale>
                                          <p:cBhvr>
                                            <p:cTn id="48"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20"/>
                                            </p:tgtEl>
                                            <p:attrNameLst>
                                              <p:attrName>ppt_x</p:attrName>
                                              <p:attrName>ppt_y</p:attrName>
                                            </p:attrNameLst>
                                          </p:cBhvr>
                                        </p:animMotion>
                                        <p:animEffect transition="in" filter="fade">
                                          <p:cBhvr>
                                            <p:cTn id="50" dur="1000"/>
                                            <p:tgtEl>
                                              <p:spTgt spid="20"/>
                                            </p:tgtEl>
                                          </p:cBhvr>
                                        </p:animEffect>
                                      </p:childTnLst>
                                    </p:cTn>
                                  </p:par>
                                  <p:par>
                                    <p:cTn id="51" presetID="53" presetClass="entr" presetSubtype="16" fill="hold" grpId="0" nodeType="withEffect">
                                      <p:stCondLst>
                                        <p:cond delay="75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75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grpId="0" nodeType="withEffect">
                                      <p:stCondLst>
                                        <p:cond delay="75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59" grpId="0"/>
          <p:bldP spid="64" grpId="0"/>
          <p:bldP spid="65" grpId="0" bldLvl="0" autoUpdateAnimBg="0"/>
          <p:bldP spid="18" grpId="0"/>
          <p:bldP spid="23" grpId="0" animBg="1"/>
          <p:bldP spid="24" grpId="0" animBg="1"/>
          <p:bldP spid="25" grpId="0" animBg="1"/>
          <p:bldP spid="26" grpId="0" animBg="1"/>
          <p:bldP spid="27"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4932365" y="3349445"/>
            <a:ext cx="2147887" cy="452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zh-CN" altLang="en-US" sz="1600" dirty="0" smtClean="0">
                <a:solidFill>
                  <a:schemeClr val="bg1">
                    <a:lumMod val="50000"/>
                  </a:schemeClr>
                </a:solidFill>
                <a:latin typeface="微软雅黑" panose="020B0503020204020204" charset="-122"/>
                <a:ea typeface="微软雅黑" panose="020B0503020204020204" charset="-122"/>
              </a:rPr>
              <a:t>汇报人：黄安</a:t>
            </a:r>
            <a:endParaRPr lang="zh-CN" altLang="en-US" sz="1600" dirty="0" smtClean="0">
              <a:solidFill>
                <a:schemeClr val="bg1">
                  <a:lumMod val="50000"/>
                </a:schemeClr>
              </a:solidFill>
              <a:latin typeface="微软雅黑" panose="020B0503020204020204" charset="-122"/>
              <a:ea typeface="微软雅黑" panose="020B0503020204020204" charset="-122"/>
            </a:endParaRPr>
          </a:p>
        </p:txBody>
      </p:sp>
      <p:grpSp>
        <p:nvGrpSpPr>
          <p:cNvPr id="15" name="组合 14"/>
          <p:cNvGrpSpPr/>
          <p:nvPr/>
        </p:nvGrpSpPr>
        <p:grpSpPr>
          <a:xfrm>
            <a:off x="3606688" y="3594398"/>
            <a:ext cx="1641701" cy="45719"/>
            <a:chOff x="3060700" y="4724400"/>
            <a:chExt cx="5955507" cy="31432"/>
          </a:xfrm>
        </p:grpSpPr>
        <p:cxnSp>
          <p:nvCxnSpPr>
            <p:cNvPr id="18" name="直接连接符 17"/>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764226" y="3575665"/>
            <a:ext cx="1641701" cy="45719"/>
            <a:chOff x="3060700" y="4724400"/>
            <a:chExt cx="5955507" cy="31432"/>
          </a:xfrm>
        </p:grpSpPr>
        <p:cxnSp>
          <p:nvCxnSpPr>
            <p:cNvPr id="21" name="直接连接符 20"/>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custDataLst>
              <p:tags r:id="rId2"/>
            </p:custDataLst>
          </p:nvPr>
        </p:nvSpPr>
        <p:spPr>
          <a:xfrm>
            <a:off x="4428738" y="4109444"/>
            <a:ext cx="3157538" cy="335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en-US" altLang="zh-CN" sz="1600" dirty="0" smtClean="0">
                <a:solidFill>
                  <a:schemeClr val="bg1">
                    <a:lumMod val="50000"/>
                  </a:schemeClr>
                </a:solidFill>
                <a:latin typeface="微软雅黑" panose="020B0503020204020204" charset="-122"/>
                <a:ea typeface="微软雅黑" panose="020B0503020204020204" charset="-122"/>
              </a:rPr>
              <a:t>2020.12</a:t>
            </a:r>
            <a:endParaRPr lang="en-US" altLang="zh-CN" sz="1600" dirty="0">
              <a:solidFill>
                <a:schemeClr val="bg1">
                  <a:lumMod val="50000"/>
                </a:schemeClr>
              </a:solidFill>
              <a:latin typeface="微软雅黑" panose="020B0503020204020204" charset="-122"/>
              <a:ea typeface="微软雅黑" panose="020B0503020204020204" charset="-122"/>
            </a:endParaRPr>
          </a:p>
        </p:txBody>
      </p:sp>
      <p:grpSp>
        <p:nvGrpSpPr>
          <p:cNvPr id="31" name="组合 30"/>
          <p:cNvGrpSpPr/>
          <p:nvPr/>
        </p:nvGrpSpPr>
        <p:grpSpPr>
          <a:xfrm>
            <a:off x="4976891" y="1990930"/>
            <a:ext cx="1995666" cy="879874"/>
            <a:chOff x="6773864" y="2460169"/>
            <a:chExt cx="4042249" cy="792000"/>
          </a:xfrm>
        </p:grpSpPr>
        <p:sp>
          <p:nvSpPr>
            <p:cNvPr id="32" name="圆角矩形 31"/>
            <p:cNvSpPr/>
            <p:nvPr/>
          </p:nvSpPr>
          <p:spPr>
            <a:xfrm>
              <a:off x="6874356" y="2460169"/>
              <a:ext cx="3941757" cy="792000"/>
            </a:xfrm>
            <a:prstGeom prst="roundRect">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600" dirty="0">
                <a:solidFill>
                  <a:prstClr val="black"/>
                </a:solidFill>
                <a:ea typeface="微软雅黑" panose="020B0503020204020204" charset="-122"/>
              </a:endParaRPr>
            </a:p>
          </p:txBody>
        </p:sp>
        <p:sp>
          <p:nvSpPr>
            <p:cNvPr id="34" name="文本框 32"/>
            <p:cNvSpPr txBox="1"/>
            <p:nvPr/>
          </p:nvSpPr>
          <p:spPr>
            <a:xfrm>
              <a:off x="6773864" y="2462665"/>
              <a:ext cx="1201278" cy="6371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charset="-122"/>
              </a:endParaRPr>
            </a:p>
          </p:txBody>
        </p:sp>
        <p:sp>
          <p:nvSpPr>
            <p:cNvPr id="35" name="文本框 33"/>
            <p:cNvSpPr txBox="1"/>
            <p:nvPr/>
          </p:nvSpPr>
          <p:spPr>
            <a:xfrm>
              <a:off x="7440244" y="2653791"/>
              <a:ext cx="2996399" cy="414397"/>
            </a:xfrm>
            <a:prstGeom prst="rect">
              <a:avLst/>
            </a:prstGeom>
            <a:noFill/>
          </p:spPr>
          <p:txBody>
            <a:bodyPr wrap="square" rtlCol="0">
              <a:spAutoFit/>
            </a:bodyPr>
            <a:lstStyle/>
            <a:p>
              <a:pPr lvl="0" defTabSz="914400"/>
              <a:r>
                <a:rPr kumimoji="0" lang="zh-CN" altLang="en-US" sz="2400" b="0" i="0" u="none" strike="noStrike" kern="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rPr>
                <a:t>谢谢观看</a:t>
              </a:r>
              <a:endParaRPr kumimoji="0" lang="zh-CN" altLang="en-US" sz="2400" b="0" i="0" u="none" strike="noStrike" kern="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endParaRPr>
            </a:p>
          </p:txBody>
        </p:sp>
      </p:grpSp>
      <p:sp>
        <p:nvSpPr>
          <p:cNvPr id="16" name="矩形 15"/>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7" name="矩形 16"/>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5" name="矩形 24"/>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6" name="矩形 25"/>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7" name="矩形 26"/>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8" name="矩形 27"/>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9" name="矩形 28"/>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0" name="矩形 29"/>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6" name="矩形 35"/>
          <p:cNvSpPr/>
          <p:nvPr/>
        </p:nvSpPr>
        <p:spPr>
          <a:xfrm rot="2700000">
            <a:off x="9375550" y="5147077"/>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4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0000">
                                          <p:cBhvr additive="base">
                                            <p:cTn id="7" dur="75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75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40000">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14:bounceEnd="40000">
                                          <p:cBhvr additive="base">
                                            <p:cTn id="15" dur="75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40000">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14:bounceEnd="40000">
                                          <p:cBhvr additive="base">
                                            <p:cTn id="19" dur="75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20" dur="75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40000">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14:bounceEnd="40000">
                                          <p:cBhvr additive="base">
                                            <p:cTn id="23" dur="75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24" dur="75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14:presetBounceEnd="40000">
                                      <p:stCondLst>
                                        <p:cond delay="250"/>
                                      </p:stCondLst>
                                      <p:childTnLst>
                                        <p:set>
                                          <p:cBhvr>
                                            <p:cTn id="26" dur="1" fill="hold">
                                              <p:stCondLst>
                                                <p:cond delay="0"/>
                                              </p:stCondLst>
                                            </p:cTn>
                                            <p:tgtEl>
                                              <p:spTgt spid="30"/>
                                            </p:tgtEl>
                                            <p:attrNameLst>
                                              <p:attrName>style.visibility</p:attrName>
                                            </p:attrNameLst>
                                          </p:cBhvr>
                                          <p:to>
                                            <p:strVal val="visible"/>
                                          </p:to>
                                        </p:set>
                                        <p:anim calcmode="lin" valueType="num" p14:bounceEnd="40000">
                                          <p:cBhvr additive="base">
                                            <p:cTn id="27" dur="75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14:presetBounceEnd="40000">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14:bounceEnd="40000">
                                          <p:cBhvr additive="base">
                                            <p:cTn id="31" dur="75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14:presetBounceEnd="40000">
                                      <p:stCondLst>
                                        <p:cond delay="250"/>
                                      </p:stCondLst>
                                      <p:childTnLst>
                                        <p:set>
                                          <p:cBhvr>
                                            <p:cTn id="34" dur="1" fill="hold">
                                              <p:stCondLst>
                                                <p:cond delay="0"/>
                                              </p:stCondLst>
                                            </p:cTn>
                                            <p:tgtEl>
                                              <p:spTgt spid="29"/>
                                            </p:tgtEl>
                                            <p:attrNameLst>
                                              <p:attrName>style.visibility</p:attrName>
                                            </p:attrNameLst>
                                          </p:cBhvr>
                                          <p:to>
                                            <p:strVal val="visible"/>
                                          </p:to>
                                        </p:set>
                                        <p:anim calcmode="lin" valueType="num" p14:bounceEnd="40000">
                                          <p:cBhvr additive="base">
                                            <p:cTn id="35" dur="75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14:presetBounceEnd="40000">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14:bounceEnd="40000">
                                          <p:cBhvr additive="base">
                                            <p:cTn id="39" dur="750" fill="hold"/>
                                            <p:tgtEl>
                                              <p:spTgt spid="36"/>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36"/>
                                            </p:tgtEl>
                                            <p:attrNameLst>
                                              <p:attrName>ppt_y</p:attrName>
                                            </p:attrNameLst>
                                          </p:cBhvr>
                                          <p:tavLst>
                                            <p:tav tm="0">
                                              <p:val>
                                                <p:strVal val="1+#ppt_h/2"/>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2" presetClass="entr" presetSubtype="8" decel="10000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1+#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16" presetClass="entr" presetSubtype="21"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6" grpId="0" animBg="1"/>
          <p:bldP spid="17" grpId="0" animBg="1"/>
          <p:bldP spid="25" grpId="0" animBg="1"/>
          <p:bldP spid="26" grpId="0" animBg="1"/>
          <p:bldP spid="27" grpId="0" animBg="1"/>
          <p:bldP spid="28" grpId="0" animBg="1"/>
          <p:bldP spid="29" grpId="0" animBg="1"/>
          <p:bldP spid="30" grpId="0" animBg="1"/>
          <p:bldP spid="3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0-#ppt_w/2"/>
                                              </p:val>
                                            </p:tav>
                                            <p:tav tm="100000">
                                              <p:val>
                                                <p:strVal val="#ppt_x"/>
                                              </p:val>
                                            </p:tav>
                                          </p:tavLst>
                                        </p:anim>
                                        <p:anim calcmode="lin" valueType="num">
                                          <p:cBhvr additive="base">
                                            <p:cTn id="16" dur="75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0-#ppt_w/2"/>
                                              </p:val>
                                            </p:tav>
                                            <p:tav tm="100000">
                                              <p:val>
                                                <p:strVal val="#ppt_x"/>
                                              </p:val>
                                            </p:tav>
                                          </p:tavLst>
                                        </p:anim>
                                        <p:anim calcmode="lin" valueType="num">
                                          <p:cBhvr additive="base">
                                            <p:cTn id="20" dur="75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25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750" fill="hold"/>
                                            <p:tgtEl>
                                              <p:spTgt spid="30"/>
                                            </p:tgtEl>
                                            <p:attrNameLst>
                                              <p:attrName>ppt_x</p:attrName>
                                            </p:attrNameLst>
                                          </p:cBhvr>
                                          <p:tavLst>
                                            <p:tav tm="0">
                                              <p:val>
                                                <p:strVal val="1+#ppt_w/2"/>
                                              </p:val>
                                            </p:tav>
                                            <p:tav tm="100000">
                                              <p:val>
                                                <p:strVal val="#ppt_x"/>
                                              </p:val>
                                            </p:tav>
                                          </p:tavLst>
                                        </p:anim>
                                        <p:anim calcmode="lin" valueType="num">
                                          <p:cBhvr additive="base">
                                            <p:cTn id="28" dur="75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750" fill="hold"/>
                                            <p:tgtEl>
                                              <p:spTgt spid="28"/>
                                            </p:tgtEl>
                                            <p:attrNameLst>
                                              <p:attrName>ppt_x</p:attrName>
                                            </p:attrNameLst>
                                          </p:cBhvr>
                                          <p:tavLst>
                                            <p:tav tm="0">
                                              <p:val>
                                                <p:strVal val="1+#ppt_w/2"/>
                                              </p:val>
                                            </p:tav>
                                            <p:tav tm="100000">
                                              <p:val>
                                                <p:strVal val="#ppt_x"/>
                                              </p:val>
                                            </p:tav>
                                          </p:tavLst>
                                        </p:anim>
                                        <p:anim calcmode="lin" valueType="num">
                                          <p:cBhvr additive="base">
                                            <p:cTn id="32" dur="75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2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750" fill="hold"/>
                                            <p:tgtEl>
                                              <p:spTgt spid="29"/>
                                            </p:tgtEl>
                                            <p:attrNameLst>
                                              <p:attrName>ppt_x</p:attrName>
                                            </p:attrNameLst>
                                          </p:cBhvr>
                                          <p:tavLst>
                                            <p:tav tm="0">
                                              <p:val>
                                                <p:strVal val="1+#ppt_w/2"/>
                                              </p:val>
                                            </p:tav>
                                            <p:tav tm="100000">
                                              <p:val>
                                                <p:strVal val="#ppt_x"/>
                                              </p:val>
                                            </p:tav>
                                          </p:tavLst>
                                        </p:anim>
                                        <p:anim calcmode="lin" valueType="num">
                                          <p:cBhvr additive="base">
                                            <p:cTn id="36" dur="75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750" fill="hold"/>
                                            <p:tgtEl>
                                              <p:spTgt spid="36"/>
                                            </p:tgtEl>
                                            <p:attrNameLst>
                                              <p:attrName>ppt_x</p:attrName>
                                            </p:attrNameLst>
                                          </p:cBhvr>
                                          <p:tavLst>
                                            <p:tav tm="0">
                                              <p:val>
                                                <p:strVal val="1+#ppt_w/2"/>
                                              </p:val>
                                            </p:tav>
                                            <p:tav tm="100000">
                                              <p:val>
                                                <p:strVal val="#ppt_x"/>
                                              </p:val>
                                            </p:tav>
                                          </p:tavLst>
                                        </p:anim>
                                        <p:anim calcmode="lin" valueType="num">
                                          <p:cBhvr additive="base">
                                            <p:cTn id="40" dur="750" fill="hold"/>
                                            <p:tgtEl>
                                              <p:spTgt spid="36"/>
                                            </p:tgtEl>
                                            <p:attrNameLst>
                                              <p:attrName>ppt_y</p:attrName>
                                            </p:attrNameLst>
                                          </p:cBhvr>
                                          <p:tavLst>
                                            <p:tav tm="0">
                                              <p:val>
                                                <p:strVal val="1+#ppt_h/2"/>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2" presetClass="entr" presetSubtype="8" decel="10000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1+#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16" presetClass="entr" presetSubtype="21"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6" grpId="0" animBg="1"/>
          <p:bldP spid="17" grpId="0" animBg="1"/>
          <p:bldP spid="25" grpId="0" animBg="1"/>
          <p:bldP spid="26" grpId="0" animBg="1"/>
          <p:bldP spid="27" grpId="0" animBg="1"/>
          <p:bldP spid="28" grpId="0" animBg="1"/>
          <p:bldP spid="29" grpId="0" animBg="1"/>
          <p:bldP spid="30" grpId="0" animBg="1"/>
          <p:bldP spid="3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3" name="矩形 12"/>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4" name="矩形 13"/>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5" name="矩形 14"/>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6" name="矩形 15"/>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7" name="矩形 16"/>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8" name="矩形 17"/>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9" name="矩形 18"/>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0" name="矩形 19"/>
          <p:cNvSpPr/>
          <p:nvPr/>
        </p:nvSpPr>
        <p:spPr>
          <a:xfrm rot="2700000">
            <a:off x="9760723" y="5009230"/>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21" name="组合 20"/>
          <p:cNvGrpSpPr/>
          <p:nvPr/>
        </p:nvGrpSpPr>
        <p:grpSpPr>
          <a:xfrm>
            <a:off x="4950503" y="1066131"/>
            <a:ext cx="2195030" cy="1945443"/>
            <a:chOff x="3295850" y="2263222"/>
            <a:chExt cx="2643765" cy="2343151"/>
          </a:xfrm>
        </p:grpSpPr>
        <p:sp>
          <p:nvSpPr>
            <p:cNvPr id="2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3" name="Freeform 5"/>
            <p:cNvSpPr/>
            <p:nvPr/>
          </p:nvSpPr>
          <p:spPr bwMode="auto">
            <a:xfrm rot="10800000">
              <a:off x="3589409" y="2523401"/>
              <a:ext cx="2056649"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grpSp>
      <p:sp>
        <p:nvSpPr>
          <p:cNvPr id="24" name="文本框 32"/>
          <p:cNvSpPr txBox="1"/>
          <p:nvPr/>
        </p:nvSpPr>
        <p:spPr>
          <a:xfrm>
            <a:off x="5468931" y="1453202"/>
            <a:ext cx="1158173" cy="1200329"/>
          </a:xfrm>
          <a:prstGeom prst="rect">
            <a:avLst/>
          </a:prstGeom>
          <a:noFill/>
        </p:spPr>
        <p:txBody>
          <a:bodyPr wrap="square" rtlCol="0">
            <a:spAutoFit/>
          </a:bodyPr>
          <a:lstStyle/>
          <a:p>
            <a:pPr algn="ctr"/>
            <a:r>
              <a:rPr lang="en-US" altLang="zh-CN" sz="7200" dirty="0" smtClean="0">
                <a:solidFill>
                  <a:schemeClr val="bg1"/>
                </a:solidFill>
                <a:latin typeface="+mj-lt"/>
                <a:ea typeface="微软雅黑" panose="020B0503020204020204" charset="-122"/>
              </a:rPr>
              <a:t>01</a:t>
            </a:r>
            <a:endParaRPr lang="zh-CN" altLang="en-US" sz="7200" dirty="0">
              <a:solidFill>
                <a:schemeClr val="bg1"/>
              </a:solidFill>
              <a:latin typeface="+mj-lt"/>
              <a:ea typeface="微软雅黑" panose="020B0503020204020204" charset="-122"/>
            </a:endParaRPr>
          </a:p>
        </p:txBody>
      </p:sp>
      <p:sp>
        <p:nvSpPr>
          <p:cNvPr id="25" name="文本框 24"/>
          <p:cNvSpPr txBox="1"/>
          <p:nvPr/>
        </p:nvSpPr>
        <p:spPr>
          <a:xfrm>
            <a:off x="3242840" y="4490698"/>
            <a:ext cx="5694952" cy="553085"/>
          </a:xfrm>
          <a:prstGeom prst="rect">
            <a:avLst/>
          </a:prstGeom>
          <a:noFill/>
        </p:spPr>
        <p:txBody>
          <a:bodyPr wrap="square" rtlCol="0">
            <a:spAutoFit/>
          </a:bodyPr>
          <a:lstStyle/>
          <a:p>
            <a:pPr algn="ctr">
              <a:lnSpc>
                <a:spcPct val="150000"/>
              </a:lnSpc>
            </a:pPr>
            <a:r>
              <a:rPr lang="zh-CN" altLang="en-US" sz="2000" dirty="0">
                <a:solidFill>
                  <a:schemeClr val="tx1">
                    <a:lumMod val="65000"/>
                    <a:lumOff val="35000"/>
                  </a:schemeClr>
                </a:solidFill>
                <a:latin typeface="方正黑体简体" panose="02010601030101010101" pitchFamily="2" charset="-122"/>
                <a:ea typeface="方正黑体简体" panose="02010601030101010101" pitchFamily="2" charset="-122"/>
              </a:rPr>
              <a:t>疫情期间互联网</a:t>
            </a:r>
            <a:r>
              <a:rPr lang="zh-CN" altLang="en-US" sz="2000" dirty="0">
                <a:solidFill>
                  <a:schemeClr val="tx1">
                    <a:lumMod val="65000"/>
                    <a:lumOff val="35000"/>
                  </a:schemeClr>
                </a:solidFill>
                <a:latin typeface="方正黑体简体" panose="02010601030101010101" pitchFamily="2" charset="-122"/>
                <a:ea typeface="方正黑体简体" panose="02010601030101010101" pitchFamily="2" charset="-122"/>
              </a:rPr>
              <a:t>虚假新闻检测</a:t>
            </a:r>
            <a:endParaRPr lang="zh-CN" altLang="en-US" sz="2000" dirty="0">
              <a:solidFill>
                <a:schemeClr val="tx1">
                  <a:lumMod val="65000"/>
                  <a:lumOff val="35000"/>
                </a:schemeClr>
              </a:solidFill>
              <a:latin typeface="方正黑体简体" panose="02010601030101010101" pitchFamily="2" charset="-122"/>
              <a:ea typeface="方正黑体简体" panose="02010601030101010101" pitchFamily="2" charset="-122"/>
            </a:endParaRPr>
          </a:p>
        </p:txBody>
      </p:sp>
      <p:sp>
        <p:nvSpPr>
          <p:cNvPr id="35" name="文本框 34"/>
          <p:cNvSpPr txBox="1"/>
          <p:nvPr/>
        </p:nvSpPr>
        <p:spPr>
          <a:xfrm>
            <a:off x="4627276" y="3277887"/>
            <a:ext cx="2926080" cy="922020"/>
          </a:xfrm>
          <a:prstGeom prst="rect">
            <a:avLst/>
          </a:prstGeom>
          <a:noFill/>
        </p:spPr>
        <p:txBody>
          <a:bodyPr wrap="none" rtlCol="0">
            <a:spAutoFit/>
          </a:bodyPr>
          <a:lstStyle/>
          <a:p>
            <a:pPr algn="ctr"/>
            <a:r>
              <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选题介绍</a:t>
            </a:r>
            <a:endPar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endParaRPr>
          </a:p>
        </p:txBody>
      </p:sp>
      <p:sp>
        <p:nvSpPr>
          <p:cNvPr id="37" name="椭圆 36"/>
          <p:cNvSpPr/>
          <p:nvPr/>
        </p:nvSpPr>
        <p:spPr>
          <a:xfrm flipV="1">
            <a:off x="9117169" y="2376660"/>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9" name="椭圆 38"/>
          <p:cNvSpPr/>
          <p:nvPr/>
        </p:nvSpPr>
        <p:spPr>
          <a:xfrm flipV="1">
            <a:off x="8269760" y="2301748"/>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0" name="椭圆 39"/>
          <p:cNvSpPr/>
          <p:nvPr/>
        </p:nvSpPr>
        <p:spPr>
          <a:xfrm flipV="1">
            <a:off x="7869937" y="1594704"/>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1" name="椭圆 40"/>
          <p:cNvSpPr/>
          <p:nvPr/>
        </p:nvSpPr>
        <p:spPr>
          <a:xfrm flipV="1">
            <a:off x="3040835" y="2329965"/>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2" name="椭圆 41"/>
          <p:cNvSpPr/>
          <p:nvPr/>
        </p:nvSpPr>
        <p:spPr>
          <a:xfrm flipV="1">
            <a:off x="3778916" y="2287501"/>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3" name="椭圆 42"/>
          <p:cNvSpPr/>
          <p:nvPr/>
        </p:nvSpPr>
        <p:spPr>
          <a:xfrm flipV="1">
            <a:off x="3604314" y="1677248"/>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4" name="椭圆 43"/>
          <p:cNvSpPr/>
          <p:nvPr/>
        </p:nvSpPr>
        <p:spPr>
          <a:xfrm flipV="1">
            <a:off x="4804083" y="2713658"/>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5" name="椭圆 44"/>
          <p:cNvSpPr/>
          <p:nvPr/>
        </p:nvSpPr>
        <p:spPr>
          <a:xfrm flipV="1">
            <a:off x="6965002" y="104400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6" name="椭圆 45"/>
          <p:cNvSpPr/>
          <p:nvPr/>
        </p:nvSpPr>
        <p:spPr>
          <a:xfrm flipV="1">
            <a:off x="7676304" y="2556659"/>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7" name="椭圆 46"/>
          <p:cNvSpPr/>
          <p:nvPr/>
        </p:nvSpPr>
        <p:spPr>
          <a:xfrm flipV="1">
            <a:off x="9413627" y="153006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8" name="椭圆 47"/>
          <p:cNvSpPr/>
          <p:nvPr/>
        </p:nvSpPr>
        <p:spPr>
          <a:xfrm flipV="1">
            <a:off x="4325039" y="1453202"/>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6" name="文本框 35"/>
          <p:cNvSpPr txBox="1"/>
          <p:nvPr/>
        </p:nvSpPr>
        <p:spPr>
          <a:xfrm>
            <a:off x="11212830" y="344170"/>
            <a:ext cx="547370" cy="368300"/>
          </a:xfrm>
          <a:prstGeom prst="rect">
            <a:avLst/>
          </a:prstGeom>
          <a:noFill/>
        </p:spPr>
        <p:txBody>
          <a:bodyPr wrap="none" rtlCol="0">
            <a:spAutoFit/>
          </a:bodyPr>
          <a:p>
            <a:r>
              <a:rPr lang="en-US" altLang="zh-CN"/>
              <a:t>2/24</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14:presetBounceEnd="40000">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14:bounceEnd="40000">
                                          <p:cBhvr additive="base">
                                            <p:cTn id="62" dur="75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14:presetBounceEnd="40000">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14:bounceEnd="40000">
                                          <p:cBhvr additive="base">
                                            <p:cTn id="66" dur="7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14:presetBounceEnd="40000">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14:bounceEnd="40000">
                                          <p:cBhvr additive="base">
                                            <p:cTn id="70" dur="75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14:presetBounceEnd="40000">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14:bounceEnd="40000">
                                          <p:cBhvr additive="base">
                                            <p:cTn id="74" dur="75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14:presetBounceEnd="40000">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14:bounceEnd="40000">
                                          <p:cBhvr additive="base">
                                            <p:cTn id="78"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14:presetBounceEnd="40000">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14:bounceEnd="40000">
                                          <p:cBhvr additive="base">
                                            <p:cTn id="82" dur="75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14:presetBounceEnd="40000">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14:bounceEnd="40000">
                                          <p:cBhvr additive="base">
                                            <p:cTn id="86" dur="7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14:presetBounceEnd="40000">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14:bounceEnd="40000">
                                          <p:cBhvr additive="base">
                                            <p:cTn id="90" dur="7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14:presetBounceEnd="40000">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14:bounceEnd="40000">
                                          <p:cBhvr additive="base">
                                            <p:cTn id="94"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left)">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5"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750" fill="hold"/>
                                            <p:tgtEl>
                                              <p:spTgt spid="12"/>
                                            </p:tgtEl>
                                            <p:attrNameLst>
                                              <p:attrName>ppt_x</p:attrName>
                                            </p:attrNameLst>
                                          </p:cBhvr>
                                          <p:tavLst>
                                            <p:tav tm="0">
                                              <p:val>
                                                <p:strVal val="0-#ppt_w/2"/>
                                              </p:val>
                                            </p:tav>
                                            <p:tav tm="100000">
                                              <p:val>
                                                <p:strVal val="#ppt_x"/>
                                              </p:val>
                                            </p:tav>
                                          </p:tavLst>
                                        </p:anim>
                                        <p:anim calcmode="lin" valueType="num">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750" fill="hold"/>
                                            <p:tgtEl>
                                              <p:spTgt spid="13"/>
                                            </p:tgtEl>
                                            <p:attrNameLst>
                                              <p:attrName>ppt_x</p:attrName>
                                            </p:attrNameLst>
                                          </p:cBhvr>
                                          <p:tavLst>
                                            <p:tav tm="0">
                                              <p:val>
                                                <p:strVal val="0-#ppt_w/2"/>
                                              </p:val>
                                            </p:tav>
                                            <p:tav tm="100000">
                                              <p:val>
                                                <p:strVal val="#ppt_x"/>
                                              </p:val>
                                            </p:tav>
                                          </p:tavLst>
                                        </p:anim>
                                        <p:anim calcmode="lin" valueType="num">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0-#ppt_w/2"/>
                                              </p:val>
                                            </p:tav>
                                            <p:tav tm="100000">
                                              <p:val>
                                                <p:strVal val="#ppt_x"/>
                                              </p:val>
                                            </p:tav>
                                          </p:tavLst>
                                        </p:anim>
                                        <p:anim calcmode="lin" valueType="num">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750" fill="hold"/>
                                            <p:tgtEl>
                                              <p:spTgt spid="15"/>
                                            </p:tgtEl>
                                            <p:attrNameLst>
                                              <p:attrName>ppt_x</p:attrName>
                                            </p:attrNameLst>
                                          </p:cBhvr>
                                          <p:tavLst>
                                            <p:tav tm="0">
                                              <p:val>
                                                <p:strVal val="0-#ppt_w/2"/>
                                              </p:val>
                                            </p:tav>
                                            <p:tav tm="100000">
                                              <p:val>
                                                <p:strVal val="#ppt_x"/>
                                              </p:val>
                                            </p:tav>
                                          </p:tavLst>
                                        </p:anim>
                                        <p:anim calcmode="lin" valueType="num">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750" fill="hold"/>
                                            <p:tgtEl>
                                              <p:spTgt spid="14"/>
                                            </p:tgtEl>
                                            <p:attrNameLst>
                                              <p:attrName>ppt_x</p:attrName>
                                            </p:attrNameLst>
                                          </p:cBhvr>
                                          <p:tavLst>
                                            <p:tav tm="0">
                                              <p:val>
                                                <p:strVal val="0-#ppt_w/2"/>
                                              </p:val>
                                            </p:tav>
                                            <p:tav tm="100000">
                                              <p:val>
                                                <p:strVal val="#ppt_x"/>
                                              </p:val>
                                            </p:tav>
                                          </p:tavLst>
                                        </p:anim>
                                        <p:anim calcmode="lin" valueType="num">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750" fill="hold"/>
                                            <p:tgtEl>
                                              <p:spTgt spid="19"/>
                                            </p:tgtEl>
                                            <p:attrNameLst>
                                              <p:attrName>ppt_x</p:attrName>
                                            </p:attrNameLst>
                                          </p:cBhvr>
                                          <p:tavLst>
                                            <p:tav tm="0">
                                              <p:val>
                                                <p:strVal val="1+#ppt_w/2"/>
                                              </p:val>
                                            </p:tav>
                                            <p:tav tm="100000">
                                              <p:val>
                                                <p:strVal val="#ppt_x"/>
                                              </p:val>
                                            </p:tav>
                                          </p:tavLst>
                                        </p:anim>
                                        <p:anim calcmode="lin" valueType="num">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1+#ppt_w/2"/>
                                              </p:val>
                                            </p:tav>
                                            <p:tav tm="100000">
                                              <p:val>
                                                <p:strVal val="#ppt_x"/>
                                              </p:val>
                                            </p:tav>
                                          </p:tavLst>
                                        </p:anim>
                                        <p:anim calcmode="lin" valueType="num">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750" fill="hold"/>
                                            <p:tgtEl>
                                              <p:spTgt spid="18"/>
                                            </p:tgtEl>
                                            <p:attrNameLst>
                                              <p:attrName>ppt_x</p:attrName>
                                            </p:attrNameLst>
                                          </p:cBhvr>
                                          <p:tavLst>
                                            <p:tav tm="0">
                                              <p:val>
                                                <p:strVal val="1+#ppt_w/2"/>
                                              </p:val>
                                            </p:tav>
                                            <p:tav tm="100000">
                                              <p:val>
                                                <p:strVal val="#ppt_x"/>
                                              </p:val>
                                            </p:tav>
                                          </p:tavLst>
                                        </p:anim>
                                        <p:anim calcmode="lin" valueType="num">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750" fill="hold"/>
                                            <p:tgtEl>
                                              <p:spTgt spid="20"/>
                                            </p:tgtEl>
                                            <p:attrNameLst>
                                              <p:attrName>ppt_x</p:attrName>
                                            </p:attrNameLst>
                                          </p:cBhvr>
                                          <p:tavLst>
                                            <p:tav tm="0">
                                              <p:val>
                                                <p:strVal val="1+#ppt_w/2"/>
                                              </p:val>
                                            </p:tav>
                                            <p:tav tm="100000">
                                              <p:val>
                                                <p:strVal val="#ppt_x"/>
                                              </p:val>
                                            </p:tav>
                                          </p:tavLst>
                                        </p:anim>
                                        <p:anim calcmode="lin" valueType="num">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left)">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5"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1.</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选题介绍</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18" name="圆角矩形 17"/>
          <p:cNvSpPr/>
          <p:nvPr/>
        </p:nvSpPr>
        <p:spPr bwMode="auto">
          <a:xfrm>
            <a:off x="2646202" y="2260346"/>
            <a:ext cx="7146926" cy="3600400"/>
          </a:xfrm>
          <a:prstGeom prst="roundRect">
            <a:avLst>
              <a:gd name="adj" fmla="val 7635"/>
            </a:avLst>
          </a:prstGeom>
          <a:gradFill flip="none" rotWithShape="1">
            <a:gsLst>
              <a:gs pos="50000">
                <a:sysClr val="window" lastClr="FFFFFF">
                  <a:lumMod val="95000"/>
                </a:sysClr>
              </a:gs>
              <a:gs pos="100000">
                <a:sysClr val="window" lastClr="FFFFFF">
                  <a:lumMod val="75000"/>
                </a:sysClr>
              </a:gs>
            </a:gsLst>
            <a:lin ang="2700000" scaled="1"/>
            <a:tileRect/>
          </a:gradFill>
          <a:ln w="38100" cap="flat" cmpd="sng" algn="ctr">
            <a:solidFill>
              <a:srgbClr val="002060"/>
            </a:solidFill>
            <a:prstDash val="solid"/>
          </a:ln>
          <a:effectLst>
            <a:outerShdw blurRad="225425" dist="38100" dir="5220000" algn="ctr">
              <a:srgbClr val="000000">
                <a:alpha val="33000"/>
              </a:srgbClr>
            </a:outerShdw>
          </a:effectLst>
          <a:scene3d>
            <a:camera prst="orthographicFront"/>
            <a:lightRig rig="flat" dir="t"/>
          </a:scene3d>
          <a:sp3d contourW="19050">
            <a:bevelT w="127000" prst="convex"/>
            <a:bevelB w="0" h="0"/>
            <a:contourClr>
              <a:sysClr val="window" lastClr="FFFFFF"/>
            </a:contourClr>
          </a:sp3d>
        </p:spPr>
        <p:txBody>
          <a:bodyPr lIns="91418" tIns="45709" rIns="91418" bIns="45709" anchor="ctr"/>
          <a:p>
            <a:pPr marL="0" marR="0" lvl="2" indent="-369570" algn="ctr" defTabSz="128397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9" name="TextBox 61"/>
          <p:cNvSpPr txBox="1">
            <a:spLocks noChangeArrowheads="1"/>
          </p:cNvSpPr>
          <p:nvPr/>
        </p:nvSpPr>
        <p:spPr bwMode="auto">
          <a:xfrm>
            <a:off x="2871252" y="2472223"/>
            <a:ext cx="6921500" cy="3413760"/>
          </a:xfrm>
          <a:prstGeom prst="rect">
            <a:avLst/>
          </a:prstGeom>
          <a:noFill/>
          <a:ln w="9525">
            <a:noFill/>
            <a:miter lim="800000"/>
          </a:ln>
        </p:spPr>
        <p:txBody>
          <a:bodyPr lIns="91418" tIns="45709" rIns="91418" bIns="45709">
            <a:spAutoFit/>
          </a:bodyPr>
          <a:p>
            <a:pPr marL="285750" indent="-285750">
              <a:buFont typeface="Arial" panose="020B0604020202020204" pitchFamily="34" charset="0"/>
              <a:buChar char="•"/>
            </a:pPr>
            <a:r>
              <a:rPr lang="zh-CN" altLang="en-US" dirty="0"/>
              <a:t> </a:t>
            </a:r>
            <a:r>
              <a:rPr dirty="0"/>
              <a:t>新型冠状病毒肺炎（COVID-19）疫情威胁着国民健康和社会秩序，准确、及时地向民众传达疫情相关信息对打赢这场人民战争至关重要。</a:t>
            </a:r>
            <a:endParaRPr dirty="0"/>
          </a:p>
          <a:p>
            <a:pPr marL="285750" indent="-285750">
              <a:buFont typeface="Arial" panose="020B0604020202020204" pitchFamily="34" charset="0"/>
              <a:buChar char="•"/>
            </a:pPr>
            <a:r>
              <a:rPr dirty="0"/>
              <a:t>然而，一些疫情相关的虚假新闻也在互联网上广泛传播，给防疫工作有序开展带来了极大的阻碍。</a:t>
            </a:r>
            <a:endParaRPr dirty="0"/>
          </a:p>
          <a:p>
            <a:pPr marL="285750" indent="-285750">
              <a:buFont typeface="Arial" panose="020B0604020202020204" pitchFamily="34" charset="0"/>
              <a:buChar char="•"/>
            </a:pPr>
            <a:r>
              <a:rPr dirty="0"/>
              <a:t>疫情期间，大蒜、土霉素、维生素C、单枞茶、胡柚、花椒水等二十多种食物、药品被传有预防或治疗新冠肺炎的作用，后被证实无科学依据。这些假新闻给民众科学防疫带来了显著的负面影响。</a:t>
            </a:r>
            <a:endParaRPr dirty="0"/>
          </a:p>
          <a:p>
            <a:pPr marL="285750" indent="-285750">
              <a:buFont typeface="Arial" panose="020B0604020202020204" pitchFamily="34" charset="0"/>
              <a:buChar char="•"/>
            </a:pPr>
            <a:r>
              <a:rPr dirty="0"/>
              <a:t>在社交媒体上，疫情有关的虚假新闻内容更新快、扩散速度快，但人工审核存在滞后低效的问题，因此，开展</a:t>
            </a:r>
            <a:r>
              <a:rPr dirty="0">
                <a:solidFill>
                  <a:srgbClr val="00B0F0"/>
                </a:solidFill>
              </a:rPr>
              <a:t>自动化虚假新闻检测工作</a:t>
            </a:r>
            <a:r>
              <a:rPr dirty="0"/>
              <a:t>具有重要意义。</a:t>
            </a:r>
            <a:endParaRPr lang="en-US" altLang="zh-CN" dirty="0">
              <a:solidFill>
                <a:schemeClr val="tx1">
                  <a:lumMod val="65000"/>
                  <a:lumOff val="35000"/>
                </a:schemeClr>
              </a:solidFill>
              <a:latin typeface="微软雅黑" panose="020B0503020204020204" charset="-122"/>
              <a:ea typeface="微软雅黑" panose="020B0503020204020204" charset="-122"/>
            </a:endParaRPr>
          </a:p>
        </p:txBody>
      </p:sp>
      <p:sp>
        <p:nvSpPr>
          <p:cNvPr id="20" name="AutoShape 3"/>
          <p:cNvSpPr>
            <a:spLocks noChangeArrowheads="1"/>
          </p:cNvSpPr>
          <p:nvPr/>
        </p:nvSpPr>
        <p:spPr bwMode="auto">
          <a:xfrm>
            <a:off x="4953612" y="1515028"/>
            <a:ext cx="2553099" cy="900000"/>
          </a:xfrm>
          <a:prstGeom prst="rect">
            <a:avLst/>
          </a:prstGeom>
          <a:gradFill flip="none" rotWithShape="1">
            <a:gsLst>
              <a:gs pos="0">
                <a:srgbClr val="0070C0"/>
              </a:gs>
              <a:gs pos="90000">
                <a:srgbClr val="00206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lIns="91418" tIns="45709" rIns="91418" bIns="45709" anchor="ctr"/>
          <a:p>
            <a:pPr algn="ctr" fontAlgn="auto">
              <a:spcBef>
                <a:spcPts val="0"/>
              </a:spcBef>
              <a:spcAft>
                <a:spcPts val="0"/>
              </a:spcAft>
              <a:defRPr/>
            </a:pPr>
            <a:r>
              <a:rPr lang="zh-CN" altLang="en-US" sz="2000" dirty="0">
                <a:solidFill>
                  <a:schemeClr val="bg1"/>
                </a:solidFill>
                <a:latin typeface="微软雅黑" panose="020B0503020204020204" charset="-122"/>
                <a:ea typeface="微软雅黑" panose="020B0503020204020204" charset="-122"/>
              </a:rPr>
              <a:t>选题介绍</a:t>
            </a:r>
            <a:endParaRPr lang="zh-CN" altLang="en-US" sz="800" spc="-100"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11212830" y="344170"/>
            <a:ext cx="554990" cy="368300"/>
          </a:xfrm>
          <a:prstGeom prst="rect">
            <a:avLst/>
          </a:prstGeom>
          <a:noFill/>
        </p:spPr>
        <p:txBody>
          <a:bodyPr wrap="none" rtlCol="0">
            <a:spAutoFit/>
          </a:bodyPr>
          <a:p>
            <a:r>
              <a:rPr lang="en-US" altLang="zh-CN"/>
              <a:t>3/24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
                                        </p:tgtEl>
                                        <p:attrNameLst>
                                          <p:attrName>ppt_y</p:attrName>
                                        </p:attrNameLst>
                                      </p:cBhvr>
                                      <p:tavLst>
                                        <p:tav tm="0">
                                          <p:val>
                                            <p:strVal val="#ppt_y"/>
                                          </p:val>
                                        </p:tav>
                                        <p:tav tm="100000">
                                          <p:val>
                                            <p:strVal val="#ppt_y"/>
                                          </p:val>
                                        </p:tav>
                                      </p:tavLst>
                                    </p:anim>
                                    <p:anim calcmode="lin" valueType="num">
                                      <p:cBhvr>
                                        <p:cTn id="9"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1.</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选题介绍</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18" name="圆角矩形 17"/>
          <p:cNvSpPr/>
          <p:nvPr/>
        </p:nvSpPr>
        <p:spPr bwMode="auto">
          <a:xfrm>
            <a:off x="2646202" y="2260346"/>
            <a:ext cx="7146926" cy="3600400"/>
          </a:xfrm>
          <a:prstGeom prst="roundRect">
            <a:avLst>
              <a:gd name="adj" fmla="val 7635"/>
            </a:avLst>
          </a:prstGeom>
          <a:gradFill flip="none" rotWithShape="1">
            <a:gsLst>
              <a:gs pos="50000">
                <a:sysClr val="window" lastClr="FFFFFF">
                  <a:lumMod val="95000"/>
                </a:sysClr>
              </a:gs>
              <a:gs pos="100000">
                <a:sysClr val="window" lastClr="FFFFFF">
                  <a:lumMod val="75000"/>
                </a:sysClr>
              </a:gs>
            </a:gsLst>
            <a:lin ang="2700000" scaled="1"/>
            <a:tileRect/>
          </a:gradFill>
          <a:ln w="38100" cap="flat" cmpd="sng" algn="ctr">
            <a:solidFill>
              <a:srgbClr val="002060"/>
            </a:solidFill>
            <a:prstDash val="solid"/>
          </a:ln>
          <a:effectLst>
            <a:outerShdw blurRad="225425" dist="38100" dir="5220000" algn="ctr">
              <a:srgbClr val="000000">
                <a:alpha val="33000"/>
              </a:srgbClr>
            </a:outerShdw>
          </a:effectLst>
          <a:scene3d>
            <a:camera prst="orthographicFront"/>
            <a:lightRig rig="flat" dir="t"/>
          </a:scene3d>
          <a:sp3d contourW="19050">
            <a:bevelT w="127000" prst="convex"/>
            <a:bevelB w="0" h="0"/>
            <a:contourClr>
              <a:sysClr val="window" lastClr="FFFFFF"/>
            </a:contourClr>
          </a:sp3d>
        </p:spPr>
        <p:txBody>
          <a:bodyPr lIns="91418" tIns="45709" rIns="91418" bIns="45709" anchor="ctr"/>
          <a:p>
            <a:pPr marL="0" marR="0" lvl="2" indent="-369570" algn="ctr" defTabSz="128397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9" name="TextBox 61"/>
          <p:cNvSpPr txBox="1">
            <a:spLocks noChangeArrowheads="1"/>
          </p:cNvSpPr>
          <p:nvPr/>
        </p:nvSpPr>
        <p:spPr bwMode="auto">
          <a:xfrm>
            <a:off x="2871252" y="2447458"/>
            <a:ext cx="6921500" cy="3691255"/>
          </a:xfrm>
          <a:prstGeom prst="rect">
            <a:avLst/>
          </a:prstGeom>
          <a:noFill/>
          <a:ln w="9525">
            <a:noFill/>
            <a:miter lim="800000"/>
          </a:ln>
        </p:spPr>
        <p:txBody>
          <a:bodyPr lIns="91418" tIns="45709" rIns="91418" bIns="45709">
            <a:spAutoFit/>
          </a:bodyPr>
          <a:p>
            <a:r>
              <a:rPr lang="zh-CN" altLang="en-US" dirty="0"/>
              <a:t> </a:t>
            </a:r>
            <a:r>
              <a:rPr dirty="0"/>
              <a:t>本赛题针对疫情相关虚假新闻检测中面临的两个实际问题：</a:t>
            </a:r>
            <a:endParaRPr dirty="0"/>
          </a:p>
          <a:p>
            <a:endParaRPr dirty="0"/>
          </a:p>
          <a:p>
            <a:r>
              <a:rPr dirty="0"/>
              <a:t>一、检测时效性要求高</a:t>
            </a:r>
            <a:r>
              <a:rPr lang="zh-CN" dirty="0"/>
              <a:t>（社会问题</a:t>
            </a:r>
            <a:r>
              <a:rPr lang="zh-CN" dirty="0"/>
              <a:t>）</a:t>
            </a:r>
            <a:endParaRPr dirty="0"/>
          </a:p>
          <a:p>
            <a:r>
              <a:rPr dirty="0"/>
              <a:t>此次新冠肺炎疫情影响广泛，每一条新消息的发布都牵动着全国人们的心，虚假信息易造成爆炸性、病毒式传播。但在传播早期，其传播范围小，社会危害小。因此，对虚假信息进行早期检测并及时阻断其传播，可以</a:t>
            </a:r>
            <a:r>
              <a:rPr u="wavy" dirty="0">
                <a:solidFill>
                  <a:schemeClr val="tx1"/>
                </a:solidFill>
                <a:uFillTx/>
              </a:rPr>
              <a:t>极大降低虚假新闻带来的危害</a:t>
            </a:r>
            <a:r>
              <a:rPr dirty="0"/>
              <a:t>。</a:t>
            </a:r>
            <a:endParaRPr dirty="0"/>
          </a:p>
          <a:p>
            <a:endParaRPr dirty="0"/>
          </a:p>
          <a:p>
            <a:r>
              <a:rPr dirty="0"/>
              <a:t>二、缺少专用数据</a:t>
            </a:r>
            <a:r>
              <a:rPr lang="zh-CN" dirty="0"/>
              <a:t>（数据问题</a:t>
            </a:r>
            <a:r>
              <a:rPr lang="zh-CN" dirty="0"/>
              <a:t>）</a:t>
            </a:r>
            <a:endParaRPr dirty="0"/>
          </a:p>
          <a:p>
            <a:r>
              <a:rPr dirty="0"/>
              <a:t>短时间内，难以得到训练模型需要的高质量的疫情相关新闻数据。但</a:t>
            </a:r>
            <a:r>
              <a:rPr lang="zh-CN" u="wavy" dirty="0">
                <a:solidFill>
                  <a:schemeClr val="tx1"/>
                </a:solidFill>
                <a:uFillTx/>
              </a:rPr>
              <a:t>将</a:t>
            </a:r>
            <a:r>
              <a:rPr u="wavy" dirty="0">
                <a:solidFill>
                  <a:schemeClr val="tx1"/>
                </a:solidFill>
                <a:uFillTx/>
              </a:rPr>
              <a:t>已积累了</a:t>
            </a:r>
            <a:r>
              <a:rPr lang="zh-CN" u="wavy" dirty="0">
                <a:solidFill>
                  <a:schemeClr val="tx1"/>
                </a:solidFill>
                <a:uFillTx/>
              </a:rPr>
              <a:t>的</a:t>
            </a:r>
            <a:r>
              <a:rPr u="wavy" dirty="0">
                <a:solidFill>
                  <a:schemeClr val="tx1"/>
                </a:solidFill>
                <a:uFillTx/>
              </a:rPr>
              <a:t>丰富的历史数据上训练的模型迁移到疫情相关新闻的真假检测上</a:t>
            </a:r>
            <a:r>
              <a:rPr dirty="0"/>
              <a:t>，有助于快速获得高性能的特定领域的检测模型。</a:t>
            </a:r>
            <a:endParaRPr dirty="0"/>
          </a:p>
          <a:p>
            <a:endParaRPr dirty="0"/>
          </a:p>
        </p:txBody>
      </p:sp>
      <p:sp>
        <p:nvSpPr>
          <p:cNvPr id="20" name="AutoShape 3"/>
          <p:cNvSpPr>
            <a:spLocks noChangeArrowheads="1"/>
          </p:cNvSpPr>
          <p:nvPr/>
        </p:nvSpPr>
        <p:spPr bwMode="auto">
          <a:xfrm>
            <a:off x="4942817" y="1360723"/>
            <a:ext cx="2553099" cy="900000"/>
          </a:xfrm>
          <a:prstGeom prst="rect">
            <a:avLst/>
          </a:prstGeom>
          <a:gradFill flip="none" rotWithShape="1">
            <a:gsLst>
              <a:gs pos="0">
                <a:srgbClr val="0070C0"/>
              </a:gs>
              <a:gs pos="90000">
                <a:srgbClr val="00206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lIns="91418" tIns="45709" rIns="91418" bIns="45709" anchor="ctr"/>
          <a:p>
            <a:pPr algn="ctr" fontAlgn="auto">
              <a:spcBef>
                <a:spcPts val="0"/>
              </a:spcBef>
              <a:spcAft>
                <a:spcPts val="0"/>
              </a:spcAft>
              <a:defRPr/>
            </a:pPr>
            <a:r>
              <a:rPr lang="zh-CN" altLang="en-US" sz="2000" dirty="0">
                <a:solidFill>
                  <a:schemeClr val="bg1"/>
                </a:solidFill>
                <a:latin typeface="微软雅黑" panose="020B0503020204020204" charset="-122"/>
                <a:ea typeface="微软雅黑" panose="020B0503020204020204" charset="-122"/>
              </a:rPr>
              <a:t>选题介绍</a:t>
            </a:r>
            <a:endParaRPr lang="zh-CN" altLang="en-US" sz="800" spc="-100" dirty="0">
              <a:solidFill>
                <a:schemeClr val="bg1"/>
              </a:solidFill>
              <a:latin typeface="微软雅黑" panose="020B0503020204020204" charset="-122"/>
              <a:ea typeface="微软雅黑" panose="020B0503020204020204" charset="-122"/>
            </a:endParaRPr>
          </a:p>
        </p:txBody>
      </p:sp>
      <p:sp>
        <p:nvSpPr>
          <p:cNvPr id="36" name="文本框 35"/>
          <p:cNvSpPr txBox="1"/>
          <p:nvPr/>
        </p:nvSpPr>
        <p:spPr>
          <a:xfrm>
            <a:off x="11212830" y="344170"/>
            <a:ext cx="546100" cy="368300"/>
          </a:xfrm>
          <a:prstGeom prst="rect">
            <a:avLst/>
          </a:prstGeom>
          <a:noFill/>
        </p:spPr>
        <p:txBody>
          <a:bodyPr wrap="none" rtlCol="0">
            <a:spAutoFit/>
          </a:bodyPr>
          <a:p>
            <a:r>
              <a:rPr lang="en-US" altLang="zh-CN"/>
              <a:t>4/24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
                                        </p:tgtEl>
                                        <p:attrNameLst>
                                          <p:attrName>ppt_y</p:attrName>
                                        </p:attrNameLst>
                                      </p:cBhvr>
                                      <p:tavLst>
                                        <p:tav tm="0">
                                          <p:val>
                                            <p:strVal val="#ppt_y"/>
                                          </p:val>
                                        </p:tav>
                                        <p:tav tm="100000">
                                          <p:val>
                                            <p:strVal val="#ppt_y"/>
                                          </p:val>
                                        </p:tav>
                                      </p:tavLst>
                                    </p:anim>
                                    <p:anim calcmode="lin" valueType="num">
                                      <p:cBhvr>
                                        <p:cTn id="9"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p:cNvGrpSpPr/>
          <p:nvPr/>
        </p:nvGrpSpPr>
        <p:grpSpPr>
          <a:xfrm>
            <a:off x="2716088" y="2090281"/>
            <a:ext cx="602722" cy="602722"/>
            <a:chOff x="1792756" y="4149080"/>
            <a:chExt cx="2304000" cy="2304000"/>
          </a:xfrm>
        </p:grpSpPr>
        <p:grpSp>
          <p:nvGrpSpPr>
            <p:cNvPr id="102" name="组合 101"/>
            <p:cNvGrpSpPr/>
            <p:nvPr/>
          </p:nvGrpSpPr>
          <p:grpSpPr>
            <a:xfrm>
              <a:off x="1792756" y="4149080"/>
              <a:ext cx="2304000" cy="2304000"/>
              <a:chOff x="1827622" y="1343919"/>
              <a:chExt cx="2304000" cy="2304000"/>
            </a:xfrm>
          </p:grpSpPr>
          <p:sp>
            <p:nvSpPr>
              <p:cNvPr id="104" name="椭圆 103"/>
              <p:cNvSpPr/>
              <p:nvPr/>
            </p:nvSpPr>
            <p:spPr>
              <a:xfrm>
                <a:off x="1827622" y="1343919"/>
                <a:ext cx="2304000" cy="2304000"/>
              </a:xfrm>
              <a:prstGeom prst="ellipse">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Book" panose="020B0503020102020204"/>
                  <a:ea typeface="黑体" panose="02010609060101010101" charset="-122"/>
                  <a:cs typeface="+mn-cs"/>
                </a:endParaRPr>
              </a:p>
            </p:txBody>
          </p:sp>
          <p:sp>
            <p:nvSpPr>
              <p:cNvPr id="105" name="椭圆 104"/>
              <p:cNvSpPr/>
              <p:nvPr/>
            </p:nvSpPr>
            <p:spPr>
              <a:xfrm>
                <a:off x="1877481" y="1393778"/>
                <a:ext cx="2204282" cy="2204282"/>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103" name="椭圆 102"/>
            <p:cNvSpPr/>
            <p:nvPr/>
          </p:nvSpPr>
          <p:spPr>
            <a:xfrm>
              <a:off x="2132105" y="4488429"/>
              <a:ext cx="1625302" cy="1625302"/>
            </a:xfrm>
            <a:prstGeom prst="ellipse">
              <a:avLst/>
            </a:prstGeom>
            <a:solidFill>
              <a:schemeClr val="accent5">
                <a:lumMod val="7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lt1"/>
                  </a:solidFill>
                  <a:latin typeface="微软雅黑" panose="020B0503020204020204" charset="-122"/>
                  <a:ea typeface="微软雅黑" panose="020B0503020204020204" charset="-122"/>
                </a:rPr>
                <a:t>1</a:t>
              </a:r>
              <a:endParaRPr lang="zh-CN" altLang="en-US" dirty="0">
                <a:solidFill>
                  <a:schemeClr val="lt1"/>
                </a:solidFill>
                <a:latin typeface="微软雅黑" panose="020B0503020204020204" charset="-122"/>
                <a:ea typeface="微软雅黑" panose="020B0503020204020204" charset="-122"/>
              </a:endParaRPr>
            </a:p>
          </p:txBody>
        </p:sp>
      </p:grpSp>
      <p:sp>
        <p:nvSpPr>
          <p:cNvPr id="106" name="文本框 17"/>
          <p:cNvSpPr txBox="1"/>
          <p:nvPr/>
        </p:nvSpPr>
        <p:spPr>
          <a:xfrm>
            <a:off x="3431540" y="2061845"/>
            <a:ext cx="4426585" cy="583565"/>
          </a:xfrm>
          <a:prstGeom prst="rect">
            <a:avLst/>
          </a:prstGeom>
          <a:noFill/>
        </p:spPr>
        <p:txBody>
          <a:bodyPr wrap="square" rtlCol="0">
            <a:spAutoFit/>
          </a:bodyPr>
          <a:lstStyle>
            <a:defPPr>
              <a:defRPr lang="zh-CN"/>
            </a:defPPr>
            <a:lvl1pPr algn="ctr">
              <a:defRPr sz="1400">
                <a:solidFill>
                  <a:srgbClr val="DFDFDF"/>
                </a:solidFill>
                <a:latin typeface="大梁体字库-繁简素材版" panose="03000502000000000000" pitchFamily="66" charset="-122"/>
                <a:ea typeface="大梁体字库-繁简素材版" panose="03000502000000000000" pitchFamily="66" charset="-122"/>
              </a:defRPr>
            </a:lvl1pPr>
          </a:lstStyle>
          <a:p>
            <a:pPr lvl="0" algn="l" defTabSz="914400">
              <a:buClrTx/>
              <a:buSzTx/>
              <a:buFontTx/>
            </a:pPr>
            <a:r>
              <a:rPr lang="zh-CN" altLang="en-US" sz="1600" dirty="0">
                <a:solidFill>
                  <a:schemeClr val="accent5">
                    <a:lumMod val="75000"/>
                  </a:schemeClr>
                </a:solidFill>
                <a:latin typeface="微软雅黑" panose="020B0503020204020204" charset="-122"/>
                <a:ea typeface="微软雅黑" panose="020B0503020204020204" charset="-122"/>
                <a:sym typeface="+mn-ea"/>
              </a:rPr>
              <a:t>本赛题旨在抑制本次疫情中虚假新闻的传播，营造清朗的网络舆论空间。</a:t>
            </a:r>
            <a:endParaRPr lang="zh-CN" altLang="en-US" sz="1600" dirty="0">
              <a:solidFill>
                <a:schemeClr val="accent5">
                  <a:lumMod val="75000"/>
                </a:schemeClr>
              </a:solidFill>
              <a:latin typeface="微软雅黑" panose="020B0503020204020204" charset="-122"/>
              <a:ea typeface="微软雅黑" panose="020B0503020204020204" charset="-122"/>
            </a:endParaRPr>
          </a:p>
        </p:txBody>
      </p:sp>
      <p:sp>
        <p:nvSpPr>
          <p:cNvPr id="109" name="文本框 26"/>
          <p:cNvSpPr txBox="1"/>
          <p:nvPr/>
        </p:nvSpPr>
        <p:spPr>
          <a:xfrm>
            <a:off x="3431540" y="3727450"/>
            <a:ext cx="6910070" cy="583565"/>
          </a:xfrm>
          <a:prstGeom prst="rect">
            <a:avLst/>
          </a:prstGeom>
          <a:noFill/>
        </p:spPr>
        <p:txBody>
          <a:bodyPr wrap="square" rtlCol="0">
            <a:spAutoFit/>
          </a:bodyPr>
          <a:lstStyle>
            <a:defPPr>
              <a:defRPr lang="zh-CN"/>
            </a:defPPr>
            <a:lvl1pPr algn="ctr">
              <a:defRPr sz="1400">
                <a:solidFill>
                  <a:srgbClr val="DFDFDF"/>
                </a:solidFill>
                <a:latin typeface="大梁体字库-繁简素材版" panose="03000502000000000000" pitchFamily="66" charset="-122"/>
                <a:ea typeface="大梁体字库-繁简素材版" panose="03000502000000000000" pitchFamily="66" charset="-122"/>
              </a:defRPr>
            </a:lvl1pPr>
          </a:lstStyle>
          <a:p>
            <a:pPr algn="l"/>
            <a:r>
              <a:rPr lang="zh-CN" altLang="en-US" sz="1600" dirty="0">
                <a:solidFill>
                  <a:schemeClr val="accent5">
                    <a:lumMod val="75000"/>
                  </a:schemeClr>
                </a:solidFill>
                <a:latin typeface="微软雅黑" panose="020B0503020204020204" charset="-122"/>
                <a:ea typeface="微软雅黑" panose="020B0503020204020204" charset="-122"/>
              </a:rPr>
              <a:t>训练集为和本次疫情无关的数据，评测集为和本次疫情相关的数据，要求能将在数据集</a:t>
            </a:r>
            <a:r>
              <a:rPr lang="zh-CN" altLang="en-US" sz="1600" dirty="0">
                <a:solidFill>
                  <a:schemeClr val="accent5">
                    <a:lumMod val="75000"/>
                  </a:schemeClr>
                </a:solidFill>
                <a:latin typeface="微软雅黑" panose="020B0503020204020204" charset="-122"/>
                <a:ea typeface="微软雅黑" panose="020B0503020204020204" charset="-122"/>
              </a:rPr>
              <a:t>其他领域学到的虚假新闻检测能力迁移到疫情领域中。</a:t>
            </a:r>
            <a:endParaRPr lang="zh-CN" altLang="en-US" sz="1600" dirty="0">
              <a:solidFill>
                <a:schemeClr val="accent5">
                  <a:lumMod val="75000"/>
                </a:schemeClr>
              </a:solidFill>
              <a:latin typeface="微软雅黑" panose="020B0503020204020204" charset="-122"/>
              <a:ea typeface="微软雅黑" panose="020B0503020204020204" charset="-122"/>
            </a:endParaRPr>
          </a:p>
        </p:txBody>
      </p:sp>
      <p:grpSp>
        <p:nvGrpSpPr>
          <p:cNvPr id="118" name="组合 117"/>
          <p:cNvGrpSpPr/>
          <p:nvPr/>
        </p:nvGrpSpPr>
        <p:grpSpPr>
          <a:xfrm>
            <a:off x="2716088" y="3735536"/>
            <a:ext cx="602722" cy="602722"/>
            <a:chOff x="1792756" y="4149080"/>
            <a:chExt cx="2304000" cy="2304000"/>
          </a:xfrm>
        </p:grpSpPr>
        <p:grpSp>
          <p:nvGrpSpPr>
            <p:cNvPr id="119" name="组合 118"/>
            <p:cNvGrpSpPr/>
            <p:nvPr/>
          </p:nvGrpSpPr>
          <p:grpSpPr>
            <a:xfrm>
              <a:off x="1792756" y="4149080"/>
              <a:ext cx="2304000" cy="2304000"/>
              <a:chOff x="1827622" y="1343919"/>
              <a:chExt cx="2304000" cy="2304000"/>
            </a:xfrm>
          </p:grpSpPr>
          <p:sp>
            <p:nvSpPr>
              <p:cNvPr id="121" name="椭圆 120"/>
              <p:cNvSpPr/>
              <p:nvPr/>
            </p:nvSpPr>
            <p:spPr>
              <a:xfrm>
                <a:off x="1827622" y="1343919"/>
                <a:ext cx="2304000" cy="2304000"/>
              </a:xfrm>
              <a:prstGeom prst="ellipse">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Book" panose="020B0503020102020204"/>
                  <a:ea typeface="黑体" panose="02010609060101010101" charset="-122"/>
                  <a:cs typeface="+mn-cs"/>
                </a:endParaRPr>
              </a:p>
            </p:txBody>
          </p:sp>
          <p:sp>
            <p:nvSpPr>
              <p:cNvPr id="122" name="椭圆 121"/>
              <p:cNvSpPr/>
              <p:nvPr/>
            </p:nvSpPr>
            <p:spPr>
              <a:xfrm>
                <a:off x="1877481" y="1393778"/>
                <a:ext cx="2204282" cy="2204282"/>
              </a:xfrm>
              <a:prstGeom prst="ellipse">
                <a:avLst/>
              </a:prstGeom>
              <a:gradFill flip="none" rotWithShape="1">
                <a:gsLst>
                  <a:gs pos="100000">
                    <a:sysClr val="window" lastClr="FFFFFF">
                      <a:lumMod val="85000"/>
                    </a:sysClr>
                  </a:gs>
                  <a:gs pos="0">
                    <a:sysClr val="window" lastClr="FFFFFF"/>
                  </a:gs>
                </a:gsLst>
                <a:path path="circle">
                  <a:fillToRect l="100000" b="100000"/>
                </a:path>
                <a:tileRect t="-100000" r="-100000"/>
              </a:gradFill>
              <a:ln w="12700" cap="flat" cmpd="sng" algn="ctr">
                <a:noFill/>
                <a:prstDash val="solid"/>
              </a:ln>
              <a:effectLst>
                <a:outerShdw blurRad="635000" dist="469900" dir="8400000" sx="46000" sy="46000" algn="tr" rotWithShape="0">
                  <a:prstClr val="black">
                    <a:alpha val="61000"/>
                  </a:prstClr>
                </a:outerShdw>
              </a:effectLst>
            </p:spPr>
            <p:txBody>
              <a:bodyPr rtlCol="0" anchor="ctr"/>
              <a:lstStyle/>
              <a:p>
                <a:pPr algn="ctr" defTabSz="914400"/>
                <a:endParaRPr lang="zh-CN" altLang="en-US" kern="0">
                  <a:solidFill>
                    <a:sysClr val="window" lastClr="FFFFFF"/>
                  </a:solidFill>
                  <a:latin typeface="Franklin Gothic Book" panose="020B0503020102020204"/>
                  <a:ea typeface="黑体" panose="02010609060101010101" charset="-122"/>
                </a:endParaRPr>
              </a:p>
            </p:txBody>
          </p:sp>
        </p:grpSp>
        <p:sp>
          <p:nvSpPr>
            <p:cNvPr id="120" name="椭圆 119"/>
            <p:cNvSpPr/>
            <p:nvPr/>
          </p:nvSpPr>
          <p:spPr>
            <a:xfrm>
              <a:off x="2132105" y="4488429"/>
              <a:ext cx="1625302" cy="1625302"/>
            </a:xfrm>
            <a:prstGeom prst="ellipse">
              <a:avLst/>
            </a:prstGeom>
            <a:solidFill>
              <a:schemeClr val="accent5">
                <a:lumMod val="7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lt1"/>
                  </a:solidFill>
                  <a:latin typeface="微软雅黑" panose="020B0503020204020204" charset="-122"/>
                  <a:ea typeface="微软雅黑" panose="020B0503020204020204" charset="-122"/>
                </a:rPr>
                <a:t>2</a:t>
              </a:r>
              <a:endParaRPr lang="zh-CN" altLang="en-US" dirty="0">
                <a:solidFill>
                  <a:schemeClr val="lt1"/>
                </a:solidFill>
                <a:latin typeface="微软雅黑" panose="020B0503020204020204" charset="-122"/>
                <a:ea typeface="微软雅黑" panose="020B0503020204020204" charset="-122"/>
              </a:endParaRPr>
            </a:p>
          </p:txBody>
        </p:sp>
      </p:grpSp>
      <p:sp>
        <p:nvSpPr>
          <p:cNvPr id="40"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1.</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sym typeface="+mn-ea"/>
              </a:rPr>
              <a:t>选题介绍</a:t>
            </a:r>
            <a:endParaRPr lang="zh-CN" altLang="en-US" sz="2800" b="1" dirty="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41" name="TextBox 62"/>
          <p:cNvSpPr txBox="1"/>
          <p:nvPr/>
        </p:nvSpPr>
        <p:spPr>
          <a:xfrm>
            <a:off x="703534" y="2896081"/>
            <a:ext cx="3674151" cy="398780"/>
          </a:xfrm>
          <a:prstGeom prst="rect">
            <a:avLst/>
          </a:prstGeom>
          <a:noFill/>
          <a:effectLst/>
        </p:spPr>
        <p:txBody>
          <a:bodyPr wrap="square" rtlCol="0">
            <a:spAutoFit/>
          </a:bodyPr>
          <a:lstStyle/>
          <a:p>
            <a:r>
              <a:rPr lang="zh-CN" altLang="en-US" sz="2000" dirty="0">
                <a:ln>
                  <a:solidFill>
                    <a:schemeClr val="tx1"/>
                  </a:solidFill>
                </a:ln>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选题任务</a:t>
            </a:r>
            <a:endParaRPr lang="zh-CN" altLang="en-US" sz="2000" dirty="0">
              <a:ln>
                <a:solidFill>
                  <a:schemeClr val="tx1"/>
                </a:solidFill>
              </a:ln>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文本框 35"/>
          <p:cNvSpPr txBox="1"/>
          <p:nvPr/>
        </p:nvSpPr>
        <p:spPr>
          <a:xfrm>
            <a:off x="11212830" y="344170"/>
            <a:ext cx="552450" cy="368300"/>
          </a:xfrm>
          <a:prstGeom prst="rect">
            <a:avLst/>
          </a:prstGeom>
          <a:noFill/>
        </p:spPr>
        <p:txBody>
          <a:bodyPr wrap="none" rtlCol="0">
            <a:spAutoFit/>
          </a:bodyPr>
          <a:p>
            <a:r>
              <a:rPr lang="en-US" altLang="zh-CN"/>
              <a:t>5/24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par>
                                <p:cTn id="12" presetID="18" presetClass="entr" presetSubtype="6" fill="hold" grpId="0" nodeType="withEffect">
                                  <p:stCondLst>
                                    <p:cond delay="750"/>
                                  </p:stCondLst>
                                  <p:iterate type="lt">
                                    <p:tmPct val="0"/>
                                  </p:iterate>
                                  <p:childTnLst>
                                    <p:set>
                                      <p:cBhvr>
                                        <p:cTn id="13" dur="1" fill="hold">
                                          <p:stCondLst>
                                            <p:cond delay="0"/>
                                          </p:stCondLst>
                                        </p:cTn>
                                        <p:tgtEl>
                                          <p:spTgt spid="41"/>
                                        </p:tgtEl>
                                        <p:attrNameLst>
                                          <p:attrName>style.visibility</p:attrName>
                                        </p:attrNameLst>
                                      </p:cBhvr>
                                      <p:to>
                                        <p:strVal val="visible"/>
                                      </p:to>
                                    </p:set>
                                    <p:animEffect transition="in" filter="strips(downRight)">
                                      <p:cBhvr>
                                        <p:cTn id="14" dur="500"/>
                                        <p:tgtEl>
                                          <p:spTgt spid="41"/>
                                        </p:tgtEl>
                                      </p:cBhvr>
                                    </p:animEffect>
                                  </p:childTnLst>
                                </p:cTn>
                              </p:par>
                            </p:childTnLst>
                          </p:cTn>
                        </p:par>
                        <p:par>
                          <p:cTn id="15" fill="hold">
                            <p:stCondLst>
                              <p:cond delay="0"/>
                            </p:stCondLst>
                            <p:childTnLst>
                              <p:par>
                                <p:cTn id="16" presetID="2" presetClass="entr" presetSubtype="8"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fill="hold"/>
                                        <p:tgtEl>
                                          <p:spTgt spid="101"/>
                                        </p:tgtEl>
                                        <p:attrNameLst>
                                          <p:attrName>ppt_x</p:attrName>
                                        </p:attrNameLst>
                                      </p:cBhvr>
                                      <p:tavLst>
                                        <p:tav tm="0">
                                          <p:val>
                                            <p:strVal val="0-#ppt_w/2"/>
                                          </p:val>
                                        </p:tav>
                                        <p:tav tm="100000">
                                          <p:val>
                                            <p:strVal val="#ppt_x"/>
                                          </p:val>
                                        </p:tav>
                                      </p:tavLst>
                                    </p:anim>
                                    <p:anim calcmode="lin" valueType="num">
                                      <p:cBhvr additive="base">
                                        <p:cTn id="19" dur="500" fill="hold"/>
                                        <p:tgtEl>
                                          <p:spTgt spid="101"/>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iterate type="lt">
                                    <p:tmPct val="10000"/>
                                  </p:iterate>
                                  <p:childTnLst>
                                    <p:set>
                                      <p:cBhvr>
                                        <p:cTn id="22" dur="1" fill="hold">
                                          <p:stCondLst>
                                            <p:cond delay="0"/>
                                          </p:stCondLst>
                                        </p:cTn>
                                        <p:tgtEl>
                                          <p:spTgt spid="106"/>
                                        </p:tgtEl>
                                        <p:attrNameLst>
                                          <p:attrName>style.visibility</p:attrName>
                                        </p:attrNameLst>
                                      </p:cBhvr>
                                      <p:to>
                                        <p:strVal val="visible"/>
                                      </p:to>
                                    </p:set>
                                    <p:animEffect transition="in" filter="wipe(left)">
                                      <p:cBhvr>
                                        <p:cTn id="23" dur="500"/>
                                        <p:tgtEl>
                                          <p:spTgt spid="106"/>
                                        </p:tgtEl>
                                      </p:cBhvr>
                                    </p:animEffect>
                                  </p:childTnLst>
                                </p:cTn>
                              </p:par>
                            </p:childTnLst>
                          </p:cTn>
                        </p:par>
                        <p:par>
                          <p:cTn id="24" fill="hold">
                            <p:stCondLst>
                              <p:cond delay="2549"/>
                            </p:stCondLst>
                            <p:childTnLst>
                              <p:par>
                                <p:cTn id="25" presetID="2" presetClass="entr" presetSubtype="8" fill="hold" nodeType="after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500" fill="hold"/>
                                        <p:tgtEl>
                                          <p:spTgt spid="118"/>
                                        </p:tgtEl>
                                        <p:attrNameLst>
                                          <p:attrName>ppt_x</p:attrName>
                                        </p:attrNameLst>
                                      </p:cBhvr>
                                      <p:tavLst>
                                        <p:tav tm="0">
                                          <p:val>
                                            <p:strVal val="0-#ppt_w/2"/>
                                          </p:val>
                                        </p:tav>
                                        <p:tav tm="100000">
                                          <p:val>
                                            <p:strVal val="#ppt_x"/>
                                          </p:val>
                                        </p:tav>
                                      </p:tavLst>
                                    </p:anim>
                                    <p:anim calcmode="lin" valueType="num">
                                      <p:cBhvr additive="base">
                                        <p:cTn id="28" dur="500" fill="hold"/>
                                        <p:tgtEl>
                                          <p:spTgt spid="118"/>
                                        </p:tgtEl>
                                        <p:attrNameLst>
                                          <p:attrName>ppt_y</p:attrName>
                                        </p:attrNameLst>
                                      </p:cBhvr>
                                      <p:tavLst>
                                        <p:tav tm="0">
                                          <p:val>
                                            <p:strVal val="#ppt_y"/>
                                          </p:val>
                                        </p:tav>
                                        <p:tav tm="100000">
                                          <p:val>
                                            <p:strVal val="#ppt_y"/>
                                          </p:val>
                                        </p:tav>
                                      </p:tavLst>
                                    </p:anim>
                                  </p:childTnLst>
                                </p:cTn>
                              </p:par>
                            </p:childTnLst>
                          </p:cTn>
                        </p:par>
                        <p:par>
                          <p:cTn id="29" fill="hold">
                            <p:stCondLst>
                              <p:cond delay="3049"/>
                            </p:stCondLst>
                            <p:childTnLst>
                              <p:par>
                                <p:cTn id="30" presetID="22" presetClass="entr" presetSubtype="8" fill="hold" grpId="0" nodeType="afterEffect">
                                  <p:stCondLst>
                                    <p:cond delay="0"/>
                                  </p:stCondLst>
                                  <p:iterate type="lt">
                                    <p:tmPct val="10000"/>
                                  </p:iterate>
                                  <p:childTnLst>
                                    <p:set>
                                      <p:cBhvr>
                                        <p:cTn id="31" dur="1" fill="hold">
                                          <p:stCondLst>
                                            <p:cond delay="0"/>
                                          </p:stCondLst>
                                        </p:cTn>
                                        <p:tgtEl>
                                          <p:spTgt spid="109"/>
                                        </p:tgtEl>
                                        <p:attrNameLst>
                                          <p:attrName>style.visibility</p:attrName>
                                        </p:attrNameLst>
                                      </p:cBhvr>
                                      <p:to>
                                        <p:strVal val="visible"/>
                                      </p:to>
                                    </p:set>
                                    <p:animEffect transition="in" filter="wipe(left)">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9" grpId="0"/>
      <p:bldP spid="40" grpId="0"/>
      <p:bldP spid="4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700000">
            <a:off x="-435086" y="4306753"/>
            <a:ext cx="803671" cy="803671"/>
          </a:xfrm>
          <a:prstGeom prst="rect">
            <a:avLst/>
          </a:prstGeom>
          <a:solidFill>
            <a:srgbClr val="2F5597"/>
          </a:soli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3" name="矩形 12"/>
          <p:cNvSpPr/>
          <p:nvPr/>
        </p:nvSpPr>
        <p:spPr>
          <a:xfrm rot="2700000">
            <a:off x="508906" y="4966971"/>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4" name="矩形 13"/>
          <p:cNvSpPr/>
          <p:nvPr/>
        </p:nvSpPr>
        <p:spPr>
          <a:xfrm rot="2700000">
            <a:off x="1082464" y="626413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5" name="矩形 14"/>
          <p:cNvSpPr/>
          <p:nvPr/>
        </p:nvSpPr>
        <p:spPr>
          <a:xfrm rot="2700000">
            <a:off x="-522251" y="5551886"/>
            <a:ext cx="1327889" cy="1327889"/>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6" name="矩形 15"/>
          <p:cNvSpPr/>
          <p:nvPr/>
        </p:nvSpPr>
        <p:spPr>
          <a:xfrm rot="2700000">
            <a:off x="2456687" y="6043680"/>
            <a:ext cx="370403"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7" name="矩形 16"/>
          <p:cNvSpPr/>
          <p:nvPr/>
        </p:nvSpPr>
        <p:spPr>
          <a:xfrm rot="2700000">
            <a:off x="10374749" y="5213894"/>
            <a:ext cx="1649292" cy="1649292"/>
          </a:xfrm>
          <a:prstGeom prst="rect">
            <a:avLst/>
          </a:prstGeom>
          <a:solidFill>
            <a:srgbClr val="2F5597"/>
          </a:solidFill>
          <a:ln w="76200" cap="flat" cmpd="sng" algn="ctr">
            <a:noFill/>
            <a:prstDash val="solid"/>
            <a:miter lim="800000"/>
          </a:ln>
          <a:effectLst>
            <a:outerShdw blurRad="355600" dist="88900" dir="2700000" algn="tl" rotWithShape="0">
              <a:prstClr val="black">
                <a:alpha val="28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8" name="矩形 17"/>
          <p:cNvSpPr/>
          <p:nvPr/>
        </p:nvSpPr>
        <p:spPr>
          <a:xfrm rot="2700000">
            <a:off x="9474472" y="5723894"/>
            <a:ext cx="1089257" cy="1089257"/>
          </a:xfrm>
          <a:prstGeom prst="rect">
            <a:avLst/>
          </a:prstGeom>
          <a:solidFill>
            <a:srgbClr val="2F5597"/>
          </a:soli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19" name="矩形 18"/>
          <p:cNvSpPr/>
          <p:nvPr/>
        </p:nvSpPr>
        <p:spPr>
          <a:xfrm rot="2700000">
            <a:off x="11574599" y="5209828"/>
            <a:ext cx="627234" cy="627234"/>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20" name="矩形 19"/>
          <p:cNvSpPr/>
          <p:nvPr/>
        </p:nvSpPr>
        <p:spPr>
          <a:xfrm rot="2700000">
            <a:off x="9760723" y="5009230"/>
            <a:ext cx="347182" cy="370403"/>
          </a:xfrm>
          <a:prstGeom prst="rect">
            <a:avLst/>
          </a:prstGeom>
          <a:gradFill>
            <a:gsLst>
              <a:gs pos="0">
                <a:srgbClr val="E0E0E0"/>
              </a:gs>
              <a:gs pos="100000">
                <a:schemeClr val="bg1">
                  <a:lumMod val="95000"/>
                </a:schemeClr>
              </a:gs>
            </a:gsLst>
            <a:lin ang="10800000" scaled="0"/>
          </a:gradFill>
          <a:ln w="76200" cap="flat" cmpd="sng" algn="ctr">
            <a:noFill/>
            <a:prstDash val="solid"/>
            <a:miter lim="800000"/>
          </a:ln>
          <a:effectLst>
            <a:outerShdw blurRad="355600" dist="88900" dir="2700000" algn="tl" rotWithShape="0">
              <a:prstClr val="black">
                <a:alpha val="51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grpSp>
        <p:nvGrpSpPr>
          <p:cNvPr id="21" name="组合 20"/>
          <p:cNvGrpSpPr/>
          <p:nvPr/>
        </p:nvGrpSpPr>
        <p:grpSpPr>
          <a:xfrm>
            <a:off x="4950503" y="1066131"/>
            <a:ext cx="2195030" cy="1945443"/>
            <a:chOff x="3295850" y="2263222"/>
            <a:chExt cx="2643765" cy="2343151"/>
          </a:xfrm>
        </p:grpSpPr>
        <p:sp>
          <p:nvSpPr>
            <p:cNvPr id="2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23" name="Freeform 5"/>
            <p:cNvSpPr/>
            <p:nvPr/>
          </p:nvSpPr>
          <p:spPr bwMode="auto">
            <a:xfrm rot="10800000">
              <a:off x="3589409" y="2523401"/>
              <a:ext cx="2056649"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grpSp>
      <p:sp>
        <p:nvSpPr>
          <p:cNvPr id="24" name="文本框 32"/>
          <p:cNvSpPr txBox="1"/>
          <p:nvPr/>
        </p:nvSpPr>
        <p:spPr>
          <a:xfrm>
            <a:off x="5468931" y="1453202"/>
            <a:ext cx="1158173" cy="1200329"/>
          </a:xfrm>
          <a:prstGeom prst="rect">
            <a:avLst/>
          </a:prstGeom>
          <a:noFill/>
        </p:spPr>
        <p:txBody>
          <a:bodyPr wrap="square" rtlCol="0">
            <a:spAutoFit/>
          </a:bodyPr>
          <a:lstStyle/>
          <a:p>
            <a:pPr algn="ctr"/>
            <a:r>
              <a:rPr lang="en-US" altLang="zh-CN" sz="7200" dirty="0" smtClean="0">
                <a:solidFill>
                  <a:schemeClr val="bg1"/>
                </a:solidFill>
                <a:latin typeface="+mj-lt"/>
                <a:ea typeface="微软雅黑" panose="020B0503020204020204" charset="-122"/>
              </a:rPr>
              <a:t>02</a:t>
            </a:r>
            <a:endParaRPr lang="zh-CN" altLang="en-US" sz="7200" dirty="0">
              <a:solidFill>
                <a:schemeClr val="bg1"/>
              </a:solidFill>
              <a:latin typeface="+mj-lt"/>
              <a:ea typeface="微软雅黑" panose="020B0503020204020204" charset="-122"/>
            </a:endParaRPr>
          </a:p>
        </p:txBody>
      </p:sp>
      <p:sp>
        <p:nvSpPr>
          <p:cNvPr id="25" name="文本框 24"/>
          <p:cNvSpPr txBox="1"/>
          <p:nvPr/>
        </p:nvSpPr>
        <p:spPr>
          <a:xfrm>
            <a:off x="3242840" y="4434183"/>
            <a:ext cx="5694952" cy="506730"/>
          </a:xfrm>
          <a:prstGeom prst="rect">
            <a:avLst/>
          </a:prstGeom>
          <a:noFill/>
        </p:spPr>
        <p:txBody>
          <a:bodyPr wrap="square" rtlCol="0">
            <a:spAutoFit/>
          </a:bodyPr>
          <a:lstStyle/>
          <a:p>
            <a:pPr algn="ctr">
              <a:lnSpc>
                <a:spcPct val="150000"/>
              </a:lnSpc>
            </a:pPr>
            <a:r>
              <a:rPr lang="zh-CN" altLang="en-US" dirty="0" smtClean="0">
                <a:solidFill>
                  <a:schemeClr val="tx1">
                    <a:lumMod val="65000"/>
                    <a:lumOff val="35000"/>
                  </a:schemeClr>
                </a:solidFill>
                <a:latin typeface="方正黑体简体" panose="02010601030101010101" pitchFamily="2" charset="-122"/>
                <a:ea typeface="方正黑体简体" panose="02010601030101010101" pitchFamily="2" charset="-122"/>
              </a:rPr>
              <a:t>虚假新闻检测数据集</a:t>
            </a:r>
            <a:endParaRPr lang="zh-CN" altLang="en-US" dirty="0" smtClean="0">
              <a:solidFill>
                <a:schemeClr val="tx1">
                  <a:lumMod val="65000"/>
                  <a:lumOff val="35000"/>
                </a:schemeClr>
              </a:solidFill>
              <a:latin typeface="方正黑体简体" panose="02010601030101010101" pitchFamily="2" charset="-122"/>
              <a:ea typeface="方正黑体简体" panose="02010601030101010101" pitchFamily="2" charset="-122"/>
            </a:endParaRPr>
          </a:p>
        </p:txBody>
      </p:sp>
      <p:sp>
        <p:nvSpPr>
          <p:cNvPr id="35" name="文本框 34"/>
          <p:cNvSpPr txBox="1"/>
          <p:nvPr/>
        </p:nvSpPr>
        <p:spPr>
          <a:xfrm>
            <a:off x="4284378" y="3295032"/>
            <a:ext cx="3611880" cy="922020"/>
          </a:xfrm>
          <a:prstGeom prst="rect">
            <a:avLst/>
          </a:prstGeom>
          <a:noFill/>
        </p:spPr>
        <p:txBody>
          <a:bodyPr wrap="none" rtlCol="0">
            <a:spAutoFit/>
          </a:bodyPr>
          <a:lstStyle/>
          <a:p>
            <a:pPr algn="ctr"/>
            <a:r>
              <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数据集介绍</a:t>
            </a:r>
            <a:endParaRPr lang="zh-CN" altLang="en-US" sz="5400" b="1" dirty="0" smtClean="0">
              <a:gradFill>
                <a:gsLst>
                  <a:gs pos="0">
                    <a:srgbClr val="2F5597"/>
                  </a:gs>
                  <a:gs pos="100000">
                    <a:srgbClr val="0F2643"/>
                  </a:gs>
                </a:gsLst>
                <a:lin ang="5400000" scaled="0"/>
              </a:gra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endParaRPr>
          </a:p>
        </p:txBody>
      </p:sp>
      <p:sp>
        <p:nvSpPr>
          <p:cNvPr id="37" name="椭圆 36"/>
          <p:cNvSpPr/>
          <p:nvPr/>
        </p:nvSpPr>
        <p:spPr>
          <a:xfrm flipV="1">
            <a:off x="9117169" y="2376660"/>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9" name="椭圆 38"/>
          <p:cNvSpPr/>
          <p:nvPr/>
        </p:nvSpPr>
        <p:spPr>
          <a:xfrm flipV="1">
            <a:off x="8269760" y="2301748"/>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0" name="椭圆 39"/>
          <p:cNvSpPr/>
          <p:nvPr/>
        </p:nvSpPr>
        <p:spPr>
          <a:xfrm flipV="1">
            <a:off x="7869937" y="1594704"/>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1" name="椭圆 40"/>
          <p:cNvSpPr/>
          <p:nvPr/>
        </p:nvSpPr>
        <p:spPr>
          <a:xfrm flipV="1">
            <a:off x="3040835" y="2329965"/>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2" name="椭圆 41"/>
          <p:cNvSpPr/>
          <p:nvPr/>
        </p:nvSpPr>
        <p:spPr>
          <a:xfrm flipV="1">
            <a:off x="3778916" y="2287501"/>
            <a:ext cx="296458" cy="305125"/>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3" name="椭圆 42"/>
          <p:cNvSpPr/>
          <p:nvPr/>
        </p:nvSpPr>
        <p:spPr>
          <a:xfrm flipV="1">
            <a:off x="3604314" y="1677248"/>
            <a:ext cx="160399" cy="165088"/>
          </a:xfrm>
          <a:prstGeom prst="ellipse">
            <a:avLst/>
          </a:prstGeom>
          <a:solidFill>
            <a:schemeClr val="accent5">
              <a:lumMod val="75000"/>
            </a:schemeClr>
          </a:solidFill>
          <a:ln w="25400">
            <a:solidFill>
              <a:schemeClr val="accent5">
                <a:lumMod val="7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2400" dirty="0">
              <a:solidFill>
                <a:prstClr val="black"/>
              </a:solidFill>
              <a:ea typeface="微软雅黑" panose="020B0503020204020204" charset="-122"/>
            </a:endParaRPr>
          </a:p>
        </p:txBody>
      </p:sp>
      <p:sp>
        <p:nvSpPr>
          <p:cNvPr id="44" name="椭圆 43"/>
          <p:cNvSpPr/>
          <p:nvPr/>
        </p:nvSpPr>
        <p:spPr>
          <a:xfrm flipV="1">
            <a:off x="4804083" y="2713658"/>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5" name="椭圆 44"/>
          <p:cNvSpPr/>
          <p:nvPr/>
        </p:nvSpPr>
        <p:spPr>
          <a:xfrm flipV="1">
            <a:off x="6965002" y="104400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6" name="椭圆 45"/>
          <p:cNvSpPr/>
          <p:nvPr/>
        </p:nvSpPr>
        <p:spPr>
          <a:xfrm flipV="1">
            <a:off x="7676304" y="2556659"/>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7" name="椭圆 46"/>
          <p:cNvSpPr/>
          <p:nvPr/>
        </p:nvSpPr>
        <p:spPr>
          <a:xfrm flipV="1">
            <a:off x="9413627" y="1530067"/>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48" name="椭圆 47"/>
          <p:cNvSpPr/>
          <p:nvPr/>
        </p:nvSpPr>
        <p:spPr>
          <a:xfrm flipV="1">
            <a:off x="4325039" y="1453202"/>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lstStyle/>
          <a:p>
            <a:endParaRPr lang="zh-CN" altLang="en-US" sz="4800" dirty="0">
              <a:solidFill>
                <a:prstClr val="black"/>
              </a:solidFill>
              <a:ea typeface="微软雅黑" panose="020B0503020204020204" charset="-122"/>
            </a:endParaRPr>
          </a:p>
        </p:txBody>
      </p:sp>
      <p:sp>
        <p:nvSpPr>
          <p:cNvPr id="36" name="文本框 35"/>
          <p:cNvSpPr txBox="1"/>
          <p:nvPr/>
        </p:nvSpPr>
        <p:spPr>
          <a:xfrm>
            <a:off x="11212830" y="344170"/>
            <a:ext cx="555625" cy="368300"/>
          </a:xfrm>
          <a:prstGeom prst="rect">
            <a:avLst/>
          </a:prstGeom>
          <a:noFill/>
        </p:spPr>
        <p:txBody>
          <a:bodyPr wrap="none" rtlCol="0">
            <a:spAutoFit/>
          </a:bodyPr>
          <a:p>
            <a:r>
              <a:rPr lang="en-US" altLang="zh-CN"/>
              <a:t>6/24</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14:presetBounceEnd="40000">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14:bounceEnd="40000">
                                          <p:cBhvr additive="base">
                                            <p:cTn id="62" dur="75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14:presetBounceEnd="40000">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14:bounceEnd="40000">
                                          <p:cBhvr additive="base">
                                            <p:cTn id="66" dur="7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14:presetBounceEnd="40000">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14:bounceEnd="40000">
                                          <p:cBhvr additive="base">
                                            <p:cTn id="70" dur="75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14:presetBounceEnd="40000">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14:bounceEnd="40000">
                                          <p:cBhvr additive="base">
                                            <p:cTn id="74" dur="75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14:presetBounceEnd="40000">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14:bounceEnd="40000">
                                          <p:cBhvr additive="base">
                                            <p:cTn id="78"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14:presetBounceEnd="40000">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14:bounceEnd="40000">
                                          <p:cBhvr additive="base">
                                            <p:cTn id="82" dur="75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14:presetBounceEnd="40000">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14:bounceEnd="40000">
                                          <p:cBhvr additive="base">
                                            <p:cTn id="86" dur="7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14:presetBounceEnd="40000">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14:bounceEnd="40000">
                                          <p:cBhvr additive="base">
                                            <p:cTn id="90" dur="7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14:presetBounceEnd="40000">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14:bounceEnd="40000">
                                          <p:cBhvr additive="base">
                                            <p:cTn id="94"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left)">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5"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2" presetClass="entr" presetSubtype="12"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750" fill="hold"/>
                                            <p:tgtEl>
                                              <p:spTgt spid="12"/>
                                            </p:tgtEl>
                                            <p:attrNameLst>
                                              <p:attrName>ppt_x</p:attrName>
                                            </p:attrNameLst>
                                          </p:cBhvr>
                                          <p:tavLst>
                                            <p:tav tm="0">
                                              <p:val>
                                                <p:strVal val="0-#ppt_w/2"/>
                                              </p:val>
                                            </p:tav>
                                            <p:tav tm="100000">
                                              <p:val>
                                                <p:strVal val="#ppt_x"/>
                                              </p:val>
                                            </p:tav>
                                          </p:tavLst>
                                        </p:anim>
                                        <p:anim calcmode="lin" valueType="num">
                                          <p:cBhvr additive="base">
                                            <p:cTn id="63" dur="75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750" fill="hold"/>
                                            <p:tgtEl>
                                              <p:spTgt spid="13"/>
                                            </p:tgtEl>
                                            <p:attrNameLst>
                                              <p:attrName>ppt_x</p:attrName>
                                            </p:attrNameLst>
                                          </p:cBhvr>
                                          <p:tavLst>
                                            <p:tav tm="0">
                                              <p:val>
                                                <p:strVal val="0-#ppt_w/2"/>
                                              </p:val>
                                            </p:tav>
                                            <p:tav tm="100000">
                                              <p:val>
                                                <p:strVal val="#ppt_x"/>
                                              </p:val>
                                            </p:tav>
                                          </p:tavLst>
                                        </p:anim>
                                        <p:anim calcmode="lin" valueType="num">
                                          <p:cBhvr additive="base">
                                            <p:cTn id="67" dur="75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25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0-#ppt_w/2"/>
                                              </p:val>
                                            </p:tav>
                                            <p:tav tm="100000">
                                              <p:val>
                                                <p:strVal val="#ppt_x"/>
                                              </p:val>
                                            </p:tav>
                                          </p:tavLst>
                                        </p:anim>
                                        <p:anim calcmode="lin" valueType="num">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750" fill="hold"/>
                                            <p:tgtEl>
                                              <p:spTgt spid="15"/>
                                            </p:tgtEl>
                                            <p:attrNameLst>
                                              <p:attrName>ppt_x</p:attrName>
                                            </p:attrNameLst>
                                          </p:cBhvr>
                                          <p:tavLst>
                                            <p:tav tm="0">
                                              <p:val>
                                                <p:strVal val="0-#ppt_w/2"/>
                                              </p:val>
                                            </p:tav>
                                            <p:tav tm="100000">
                                              <p:val>
                                                <p:strVal val="#ppt_x"/>
                                              </p:val>
                                            </p:tav>
                                          </p:tavLst>
                                        </p:anim>
                                        <p:anim calcmode="lin" valueType="num">
                                          <p:cBhvr additive="base">
                                            <p:cTn id="75" dur="75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750" fill="hold"/>
                                            <p:tgtEl>
                                              <p:spTgt spid="14"/>
                                            </p:tgtEl>
                                            <p:attrNameLst>
                                              <p:attrName>ppt_x</p:attrName>
                                            </p:attrNameLst>
                                          </p:cBhvr>
                                          <p:tavLst>
                                            <p:tav tm="0">
                                              <p:val>
                                                <p:strVal val="0-#ppt_w/2"/>
                                              </p:val>
                                            </p:tav>
                                            <p:tav tm="100000">
                                              <p:val>
                                                <p:strVal val="#ppt_x"/>
                                              </p:val>
                                            </p:tav>
                                          </p:tavLst>
                                        </p:anim>
                                        <p:anim calcmode="lin" valueType="num">
                                          <p:cBhvr additive="base">
                                            <p:cTn id="79" dur="750" fill="hold"/>
                                            <p:tgtEl>
                                              <p:spTgt spid="14"/>
                                            </p:tgtEl>
                                            <p:attrNameLst>
                                              <p:attrName>ppt_y</p:attrName>
                                            </p:attrNameLst>
                                          </p:cBhvr>
                                          <p:tavLst>
                                            <p:tav tm="0">
                                              <p:val>
                                                <p:strVal val="1+#ppt_h/2"/>
                                              </p:val>
                                            </p:tav>
                                            <p:tav tm="100000">
                                              <p:val>
                                                <p:strVal val="#ppt_y"/>
                                              </p:val>
                                            </p:tav>
                                          </p:tavLst>
                                        </p:anim>
                                      </p:childTnLst>
                                    </p:cTn>
                                  </p:par>
                                  <p:par>
                                    <p:cTn id="80" presetID="2" presetClass="entr" presetSubtype="6" fill="hold" grpId="0" nodeType="withEffect">
                                      <p:stCondLst>
                                        <p:cond delay="25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750" fill="hold"/>
                                            <p:tgtEl>
                                              <p:spTgt spid="19"/>
                                            </p:tgtEl>
                                            <p:attrNameLst>
                                              <p:attrName>ppt_x</p:attrName>
                                            </p:attrNameLst>
                                          </p:cBhvr>
                                          <p:tavLst>
                                            <p:tav tm="0">
                                              <p:val>
                                                <p:strVal val="1+#ppt_w/2"/>
                                              </p:val>
                                            </p:tav>
                                            <p:tav tm="100000">
                                              <p:val>
                                                <p:strVal val="#ppt_x"/>
                                              </p:val>
                                            </p:tav>
                                          </p:tavLst>
                                        </p:anim>
                                        <p:anim calcmode="lin" valueType="num">
                                          <p:cBhvr additive="base">
                                            <p:cTn id="83" dur="750" fill="hold"/>
                                            <p:tgtEl>
                                              <p:spTgt spid="19"/>
                                            </p:tgtEl>
                                            <p:attrNameLst>
                                              <p:attrName>ppt_y</p:attrName>
                                            </p:attrNameLst>
                                          </p:cBhvr>
                                          <p:tavLst>
                                            <p:tav tm="0">
                                              <p:val>
                                                <p:strVal val="1+#ppt_h/2"/>
                                              </p:val>
                                            </p:tav>
                                            <p:tav tm="100000">
                                              <p:val>
                                                <p:strVal val="#ppt_y"/>
                                              </p:val>
                                            </p:tav>
                                          </p:tavLst>
                                        </p:anim>
                                      </p:childTnLst>
                                    </p:cTn>
                                  </p:par>
                                  <p:par>
                                    <p:cTn id="84" presetID="2" presetClass="entr" presetSubtype="6"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1+#ppt_w/2"/>
                                              </p:val>
                                            </p:tav>
                                            <p:tav tm="100000">
                                              <p:val>
                                                <p:strVal val="#ppt_x"/>
                                              </p:val>
                                            </p:tav>
                                          </p:tavLst>
                                        </p:anim>
                                        <p:anim calcmode="lin" valueType="num">
                                          <p:cBhvr additive="base">
                                            <p:cTn id="87" dur="750" fill="hold"/>
                                            <p:tgtEl>
                                              <p:spTgt spid="17"/>
                                            </p:tgtEl>
                                            <p:attrNameLst>
                                              <p:attrName>ppt_y</p:attrName>
                                            </p:attrNameLst>
                                          </p:cBhvr>
                                          <p:tavLst>
                                            <p:tav tm="0">
                                              <p:val>
                                                <p:strVal val="1+#ppt_h/2"/>
                                              </p:val>
                                            </p:tav>
                                            <p:tav tm="100000">
                                              <p:val>
                                                <p:strVal val="#ppt_y"/>
                                              </p:val>
                                            </p:tav>
                                          </p:tavLst>
                                        </p:anim>
                                      </p:childTnLst>
                                    </p:cTn>
                                  </p:par>
                                  <p:par>
                                    <p:cTn id="88" presetID="2" presetClass="entr" presetSubtype="6" fill="hold" grpId="0" nodeType="withEffect">
                                      <p:stCondLst>
                                        <p:cond delay="25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750" fill="hold"/>
                                            <p:tgtEl>
                                              <p:spTgt spid="18"/>
                                            </p:tgtEl>
                                            <p:attrNameLst>
                                              <p:attrName>ppt_x</p:attrName>
                                            </p:attrNameLst>
                                          </p:cBhvr>
                                          <p:tavLst>
                                            <p:tav tm="0">
                                              <p:val>
                                                <p:strVal val="1+#ppt_w/2"/>
                                              </p:val>
                                            </p:tav>
                                            <p:tav tm="100000">
                                              <p:val>
                                                <p:strVal val="#ppt_x"/>
                                              </p:val>
                                            </p:tav>
                                          </p:tavLst>
                                        </p:anim>
                                        <p:anim calcmode="lin" valueType="num">
                                          <p:cBhvr additive="base">
                                            <p:cTn id="91" dur="75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6"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750" fill="hold"/>
                                            <p:tgtEl>
                                              <p:spTgt spid="20"/>
                                            </p:tgtEl>
                                            <p:attrNameLst>
                                              <p:attrName>ppt_x</p:attrName>
                                            </p:attrNameLst>
                                          </p:cBhvr>
                                          <p:tavLst>
                                            <p:tav tm="0">
                                              <p:val>
                                                <p:strVal val="1+#ppt_w/2"/>
                                              </p:val>
                                            </p:tav>
                                            <p:tav tm="100000">
                                              <p:val>
                                                <p:strVal val="#ppt_x"/>
                                              </p:val>
                                            </p:tav>
                                          </p:tavLst>
                                        </p:anim>
                                        <p:anim calcmode="lin" valueType="num">
                                          <p:cBhvr additive="base">
                                            <p:cTn id="95" dur="750" fill="hold"/>
                                            <p:tgtEl>
                                              <p:spTgt spid="2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strVal val="4/3*#ppt_w"/>
                                              </p:val>
                                            </p:tav>
                                            <p:tav tm="100000">
                                              <p:val>
                                                <p:strVal val="#ppt_w"/>
                                              </p:val>
                                            </p:tav>
                                          </p:tavLst>
                                        </p:anim>
                                        <p:anim calcmode="lin" valueType="num">
                                          <p:cBhvr>
                                            <p:cTn id="99" dur="500" fill="hold"/>
                                            <p:tgtEl>
                                              <p:spTgt spid="21"/>
                                            </p:tgtEl>
                                            <p:attrNameLst>
                                              <p:attrName>ppt_h</p:attrName>
                                            </p:attrNameLst>
                                          </p:cBhvr>
                                          <p:tavLst>
                                            <p:tav tm="0">
                                              <p:val>
                                                <p:strVal val="4/3*#ppt_h"/>
                                              </p:val>
                                            </p:tav>
                                            <p:tav tm="100000">
                                              <p:val>
                                                <p:strVal val="#ppt_h"/>
                                              </p:val>
                                            </p:tav>
                                          </p:tavLst>
                                        </p:anim>
                                      </p:childTnLst>
                                    </p:cTn>
                                  </p:par>
                                  <p:par>
                                    <p:cTn id="100" presetID="23" presetClass="entr" presetSubtype="36" fill="hold" grpId="0" nodeType="with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 calcmode="lin" valueType="num">
                                          <p:cBhvr>
                                            <p:cTn id="102" dur="750" fill="hold"/>
                                            <p:tgtEl>
                                              <p:spTgt spid="24"/>
                                            </p:tgtEl>
                                            <p:attrNameLst>
                                              <p:attrName>ppt_w</p:attrName>
                                            </p:attrNameLst>
                                          </p:cBhvr>
                                          <p:tavLst>
                                            <p:tav tm="0">
                                              <p:val>
                                                <p:strVal val="(6*min(max(#ppt_w*#ppt_h,.3),1)-7.4)/-.7*#ppt_w"/>
                                              </p:val>
                                            </p:tav>
                                            <p:tav tm="100000">
                                              <p:val>
                                                <p:strVal val="#ppt_w"/>
                                              </p:val>
                                            </p:tav>
                                          </p:tavLst>
                                        </p:anim>
                                        <p:anim calcmode="lin" valueType="num">
                                          <p:cBhvr>
                                            <p:cTn id="103" dur="750" fill="hold"/>
                                            <p:tgtEl>
                                              <p:spTgt spid="24"/>
                                            </p:tgtEl>
                                            <p:attrNameLst>
                                              <p:attrName>ppt_h</p:attrName>
                                            </p:attrNameLst>
                                          </p:cBhvr>
                                          <p:tavLst>
                                            <p:tav tm="0">
                                              <p:val>
                                                <p:strVal val="(6*min(max(#ppt_w*#ppt_h,.3),1)-7.4)/-.7*#ppt_h"/>
                                              </p:val>
                                            </p:tav>
                                            <p:tav tm="100000">
                                              <p:val>
                                                <p:strVal val="#ppt_h"/>
                                              </p:val>
                                            </p:tav>
                                          </p:tavLst>
                                        </p:anim>
                                        <p:anim calcmode="lin" valueType="num">
                                          <p:cBhvr>
                                            <p:cTn id="104" dur="750" fill="hold"/>
                                            <p:tgtEl>
                                              <p:spTgt spid="24"/>
                                            </p:tgtEl>
                                            <p:attrNameLst>
                                              <p:attrName>ppt_x</p:attrName>
                                            </p:attrNameLst>
                                          </p:cBhvr>
                                          <p:tavLst>
                                            <p:tav tm="0">
                                              <p:val>
                                                <p:fltVal val="0.5"/>
                                              </p:val>
                                            </p:tav>
                                            <p:tav tm="100000">
                                              <p:val>
                                                <p:strVal val="#ppt_x"/>
                                              </p:val>
                                            </p:tav>
                                          </p:tavLst>
                                        </p:anim>
                                        <p:anim calcmode="lin" valueType="num">
                                          <p:cBhvr>
                                            <p:cTn id="105" dur="750" fill="hold"/>
                                            <p:tgtEl>
                                              <p:spTgt spid="24"/>
                                            </p:tgtEl>
                                            <p:attrNameLst>
                                              <p:attrName>ppt_y</p:attrName>
                                            </p:attrNameLst>
                                          </p:cBhvr>
                                          <p:tavLst>
                                            <p:tav tm="0">
                                              <p:val>
                                                <p:strVal val="1+(6*min(max(#ppt_w*#ppt_h,.3),1)-7.4)/-.7*#ppt_h/2"/>
                                              </p:val>
                                            </p:tav>
                                            <p:tav tm="100000">
                                              <p:val>
                                                <p:strVal val="#ppt_y"/>
                                              </p:val>
                                            </p:tav>
                                          </p:tavLst>
                                        </p:anim>
                                      </p:childTnLst>
                                    </p:cTn>
                                  </p:par>
                                  <p:par>
                                    <p:cTn id="106" presetID="41" presetClass="entr" presetSubtype="0" fill="hold" grpId="0" nodeType="withEffect">
                                      <p:stCondLst>
                                        <p:cond delay="750"/>
                                      </p:stCondLst>
                                      <p:iterate type="lt">
                                        <p:tmPct val="10000"/>
                                      </p:iterate>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35"/>
                                            </p:tgtEl>
                                            <p:attrNameLst>
                                              <p:attrName>ppt_y</p:attrName>
                                            </p:attrNameLst>
                                          </p:cBhvr>
                                          <p:tavLst>
                                            <p:tav tm="0">
                                              <p:val>
                                                <p:strVal val="#ppt_y"/>
                                              </p:val>
                                            </p:tav>
                                            <p:tav tm="100000">
                                              <p:val>
                                                <p:strVal val="#ppt_y"/>
                                              </p:val>
                                            </p:tav>
                                          </p:tavLst>
                                        </p:anim>
                                        <p:anim calcmode="lin" valueType="num">
                                          <p:cBhvr>
                                            <p:cTn id="11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35"/>
                                            </p:tgtEl>
                                          </p:cBhvr>
                                        </p:animEffec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left)">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5" grpId="0"/>
          <p:bldP spid="35" grpId="0"/>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141152" y="2033385"/>
            <a:ext cx="688368" cy="688368"/>
            <a:chOff x="7242071" y="1820434"/>
            <a:chExt cx="688368" cy="688368"/>
          </a:xfrm>
        </p:grpSpPr>
        <p:sp>
          <p:nvSpPr>
            <p:cNvPr id="19" name="椭圆 18"/>
            <p:cNvSpPr/>
            <p:nvPr/>
          </p:nvSpPr>
          <p:spPr>
            <a:xfrm>
              <a:off x="7242071" y="1820434"/>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355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7286625" y="1866019"/>
              <a:ext cx="608738" cy="608738"/>
            </a:xfrm>
            <a:prstGeom prst="ellipse">
              <a:avLst/>
            </a:prstGeom>
            <a:solidFill>
              <a:srgbClr val="2F5597"/>
            </a:solidFill>
            <a:ln w="28575">
              <a:noFill/>
            </a:ln>
            <a:effectLst/>
          </p:spPr>
          <p:txBody>
            <a:bodyPr vert="horz" wrap="square" lIns="91440" tIns="45720" rIns="91440" bIns="45720" numCol="1" anchor="t" anchorCtr="0" compatLnSpc="1"/>
            <a:lstStyle/>
            <a:p>
              <a:endParaRPr lang="zh-CN" altLang="en-US"/>
            </a:p>
          </p:txBody>
        </p:sp>
      </p:grpSp>
      <p:grpSp>
        <p:nvGrpSpPr>
          <p:cNvPr id="21" name="组合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141152" y="3503711"/>
            <a:ext cx="688368" cy="688368"/>
            <a:chOff x="7242071" y="3488471"/>
            <a:chExt cx="688368" cy="688368"/>
          </a:xfrm>
        </p:grpSpPr>
        <p:sp>
          <p:nvSpPr>
            <p:cNvPr id="22" name="椭圆 21"/>
            <p:cNvSpPr/>
            <p:nvPr/>
          </p:nvSpPr>
          <p:spPr>
            <a:xfrm>
              <a:off x="7242071" y="3488471"/>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355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7286625" y="3534056"/>
              <a:ext cx="608738" cy="608738"/>
            </a:xfrm>
            <a:prstGeom prst="ellipse">
              <a:avLst/>
            </a:prstGeom>
            <a:solidFill>
              <a:srgbClr val="2F5597"/>
            </a:solidFill>
            <a:ln w="28575">
              <a:noFill/>
            </a:ln>
            <a:effectLst/>
          </p:spPr>
          <p:txBody>
            <a:bodyPr vert="horz" wrap="square" lIns="91440" tIns="45720" rIns="91440" bIns="45720" numCol="1" anchor="t" anchorCtr="0" compatLnSpc="1"/>
            <a:lstStyle/>
            <a:p>
              <a:endParaRPr lang="zh-CN" altLang="en-US"/>
            </a:p>
          </p:txBody>
        </p:sp>
      </p:grpSp>
      <p:grpSp>
        <p:nvGrpSpPr>
          <p:cNvPr id="31" name="组合 3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29435" y="1235075"/>
            <a:ext cx="3970655" cy="1537134"/>
            <a:chOff x="8306698" y="742155"/>
            <a:chExt cx="4286970" cy="1537151"/>
          </a:xfrm>
        </p:grpSpPr>
        <p:sp>
          <p:nvSpPr>
            <p:cNvPr id="32" name="矩形 31"/>
            <p:cNvSpPr/>
            <p:nvPr/>
          </p:nvSpPr>
          <p:spPr>
            <a:xfrm>
              <a:off x="8443816" y="1524282"/>
              <a:ext cx="4149852" cy="755024"/>
            </a:xfrm>
            <a:prstGeom prst="rect">
              <a:avLst/>
            </a:prstGeom>
          </p:spPr>
          <p:txBody>
            <a:bodyPr wrap="square">
              <a:spAutoFit/>
            </a:bodyPr>
            <a:lstStyle/>
            <a:p>
              <a:pPr algn="l" fontAlgn="base">
                <a:lnSpc>
                  <a:spcPct val="120000"/>
                </a:lnSpc>
                <a:buClrTx/>
                <a:buSzTx/>
                <a:buFontTx/>
              </a:pPr>
              <a:r>
                <a:rPr lang="zh-CN" altLang="en-US" sz="1200" dirty="0">
                  <a:solidFill>
                    <a:schemeClr val="bg1">
                      <a:lumMod val="50000"/>
                    </a:schemeClr>
                  </a:solidFill>
                  <a:latin typeface="微软雅黑" panose="020B0503020204020204" charset="-122"/>
                  <a:ea typeface="微软雅黑" panose="020B0503020204020204" charset="-122"/>
                  <a:sym typeface="+mn-ea"/>
                </a:rPr>
                <a:t>本次比赛提供了虚假新闻检测数据集，每条数据包括微博正文、评论等多个字段，包含三种类别，分别是无需判断，虚假新闻和真实新闻。</a:t>
              </a:r>
              <a:endParaRPr lang="zh-CN" altLang="en-US" sz="1200" dirty="0">
                <a:solidFill>
                  <a:schemeClr val="bg1">
                    <a:lumMod val="50000"/>
                  </a:schemeClr>
                </a:solidFill>
                <a:latin typeface="微软雅黑" panose="020B0503020204020204" charset="-122"/>
                <a:ea typeface="微软雅黑" panose="020B0503020204020204" charset="-122"/>
                <a:sym typeface="Lato Light" charset="0"/>
              </a:endParaRPr>
            </a:p>
          </p:txBody>
        </p:sp>
        <p:sp>
          <p:nvSpPr>
            <p:cNvPr id="33" name="矩形 32"/>
            <p:cNvSpPr/>
            <p:nvPr/>
          </p:nvSpPr>
          <p:spPr>
            <a:xfrm>
              <a:off x="8306698" y="742155"/>
              <a:ext cx="2200732" cy="337189"/>
            </a:xfrm>
            <a:prstGeom prst="rect">
              <a:avLst/>
            </a:prstGeom>
          </p:spPr>
          <p:txBody>
            <a:bodyPr wrap="square">
              <a:spAutoFit/>
            </a:bodyPr>
            <a:lstStyle/>
            <a:p>
              <a:r>
                <a:rPr lang="zh-CN" altLang="en-US" sz="1600" dirty="0">
                  <a:solidFill>
                    <a:schemeClr val="accent5">
                      <a:lumMod val="75000"/>
                    </a:schemeClr>
                  </a:solidFill>
                  <a:latin typeface="微软雅黑" panose="020B0503020204020204" charset="-122"/>
                  <a:ea typeface="微软雅黑" panose="020B0503020204020204" charset="-122"/>
                  <a:sym typeface="+mn-ea"/>
                </a:rPr>
                <a:t>虚假新闻检测数据集</a:t>
              </a:r>
              <a:endParaRPr lang="zh-CN" altLang="en-US" sz="1600" dirty="0">
                <a:solidFill>
                  <a:srgbClr val="2F5597"/>
                </a:solidFill>
                <a:latin typeface="微软雅黑" panose="020B0503020204020204" charset="-122"/>
                <a:ea typeface="微软雅黑" panose="020B0503020204020204" charset="-122"/>
                <a:cs typeface="Segoe UI Semilight" panose="020B0402040204020203" pitchFamily="34" charset="0"/>
              </a:endParaRPr>
            </a:p>
          </p:txBody>
        </p:sp>
      </p:grpSp>
      <p:grpSp>
        <p:nvGrpSpPr>
          <p:cNvPr id="40" name="组合 3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314337" y="5032409"/>
            <a:ext cx="367805" cy="366477"/>
            <a:chOff x="5287964" y="2994026"/>
            <a:chExt cx="879475" cy="876300"/>
          </a:xfrm>
          <a:solidFill>
            <a:schemeClr val="bg1"/>
          </a:solidFill>
        </p:grpSpPr>
        <p:sp>
          <p:nvSpPr>
            <p:cNvPr id="41"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309471" y="2196222"/>
            <a:ext cx="369488" cy="372593"/>
            <a:chOff x="5216526" y="1358901"/>
            <a:chExt cx="566738" cy="571500"/>
          </a:xfrm>
          <a:solidFill>
            <a:schemeClr val="bg1"/>
          </a:solidFill>
        </p:grpSpPr>
        <p:sp>
          <p:nvSpPr>
            <p:cNvPr id="45" name="Freeform 78"/>
            <p:cNvSpPr/>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9"/>
            <p:cNvSpPr>
              <a:spLocks noEditPoints="1"/>
            </p:cNvSpPr>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0"/>
            <p:cNvSpPr>
              <a:spLocks noEditPoints="1"/>
            </p:cNvSpPr>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266519" y="3654932"/>
            <a:ext cx="425378" cy="404678"/>
            <a:chOff x="6323014" y="4870451"/>
            <a:chExt cx="652463" cy="620713"/>
          </a:xfrm>
          <a:solidFill>
            <a:schemeClr val="bg1"/>
          </a:solidFill>
        </p:grpSpPr>
        <p:sp>
          <p:nvSpPr>
            <p:cNvPr id="49" name="Freeform 81"/>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83"/>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84"/>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2.1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数据集介绍</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sp>
        <p:nvSpPr>
          <p:cNvPr id="58" name="矩形 57"/>
          <p:cNvSpPr/>
          <p:nvPr/>
        </p:nvSpPr>
        <p:spPr>
          <a:xfrm>
            <a:off x="1936750" y="3449320"/>
            <a:ext cx="3844290" cy="533400"/>
          </a:xfrm>
          <a:prstGeom prst="rect">
            <a:avLst/>
          </a:prstGeom>
        </p:spPr>
        <p:txBody>
          <a:bodyPr wrap="square">
            <a:spAutoFit/>
          </a:bodyPr>
          <a:lstStyle/>
          <a:p>
            <a:pPr fontAlgn="base">
              <a:lnSpc>
                <a:spcPct val="120000"/>
              </a:lnSpc>
              <a:spcBef>
                <a:spcPct val="0"/>
              </a:spcBef>
              <a:spcAft>
                <a:spcPct val="0"/>
              </a:spcAft>
            </a:pPr>
            <a:r>
              <a:rPr lang="zh-CN" altLang="en-US" sz="1200" dirty="0">
                <a:solidFill>
                  <a:schemeClr val="bg1">
                    <a:lumMod val="50000"/>
                  </a:schemeClr>
                </a:solidFill>
                <a:latin typeface="微软雅黑" panose="020B0503020204020204" charset="-122"/>
                <a:ea typeface="微软雅黑" panose="020B0503020204020204" charset="-122"/>
                <a:sym typeface="+mn-ea"/>
              </a:rPr>
              <a:t>训练集为和本次疫情无关的数据，测试</a:t>
            </a:r>
            <a:r>
              <a:rPr lang="zh-CN" altLang="en-US" sz="1200" dirty="0">
                <a:solidFill>
                  <a:schemeClr val="bg1">
                    <a:lumMod val="50000"/>
                  </a:schemeClr>
                </a:solidFill>
                <a:latin typeface="微软雅黑" panose="020B0503020204020204" charset="-122"/>
                <a:ea typeface="微软雅黑" panose="020B0503020204020204" charset="-122"/>
                <a:sym typeface="+mn-ea"/>
              </a:rPr>
              <a:t>集为和本次疫情相关的数据。</a:t>
            </a:r>
            <a:endParaRPr lang="zh-CN" altLang="en-US" sz="1200" dirty="0">
              <a:solidFill>
                <a:schemeClr val="bg1">
                  <a:lumMod val="50000"/>
                </a:schemeClr>
              </a:solidFill>
              <a:latin typeface="微软雅黑" panose="020B0503020204020204" charset="-122"/>
              <a:ea typeface="微软雅黑" panose="020B0503020204020204" charset="-122"/>
              <a:sym typeface="Lato Light" charset="0"/>
            </a:endParaRPr>
          </a:p>
        </p:txBody>
      </p:sp>
      <p:pic>
        <p:nvPicPr>
          <p:cNvPr id="3" name="图片 2"/>
          <p:cNvPicPr>
            <a:picLocks noChangeAspect="1"/>
          </p:cNvPicPr>
          <p:nvPr/>
        </p:nvPicPr>
        <p:blipFill>
          <a:blip r:embed="rId1"/>
          <a:stretch>
            <a:fillRect/>
          </a:stretch>
        </p:blipFill>
        <p:spPr>
          <a:xfrm>
            <a:off x="5800090" y="1053465"/>
            <a:ext cx="6018530" cy="3448685"/>
          </a:xfrm>
          <a:prstGeom prst="rect">
            <a:avLst/>
          </a:prstGeom>
        </p:spPr>
      </p:pic>
      <p:pic>
        <p:nvPicPr>
          <p:cNvPr id="6" name="图片 5"/>
          <p:cNvPicPr>
            <a:picLocks noChangeAspect="1"/>
          </p:cNvPicPr>
          <p:nvPr/>
        </p:nvPicPr>
        <p:blipFill>
          <a:blip r:embed="rId2"/>
          <a:stretch>
            <a:fillRect/>
          </a:stretch>
        </p:blipFill>
        <p:spPr>
          <a:xfrm>
            <a:off x="5800090" y="1960245"/>
            <a:ext cx="5904230" cy="3106420"/>
          </a:xfrm>
          <a:prstGeom prst="rect">
            <a:avLst/>
          </a:prstGeom>
        </p:spPr>
      </p:pic>
      <p:sp>
        <p:nvSpPr>
          <p:cNvPr id="7" name="矩形 6"/>
          <p:cNvSpPr/>
          <p:nvPr/>
        </p:nvSpPr>
        <p:spPr>
          <a:xfrm>
            <a:off x="8462645" y="1053465"/>
            <a:ext cx="410210" cy="3513455"/>
          </a:xfrm>
          <a:prstGeom prst="rect">
            <a:avLst/>
          </a:prstGeom>
          <a:noFill/>
          <a:ln w="19050" cap="flat" cmpd="sng" algn="ctr">
            <a:solidFill>
              <a:schemeClr val="accent1"/>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9" name="矩形 8"/>
          <p:cNvSpPr/>
          <p:nvPr/>
        </p:nvSpPr>
        <p:spPr>
          <a:xfrm>
            <a:off x="7452995" y="1960880"/>
            <a:ext cx="410210" cy="3105785"/>
          </a:xfrm>
          <a:prstGeom prst="rect">
            <a:avLst/>
          </a:prstGeom>
          <a:noFill/>
          <a:ln w="19050" cap="flat" cmpd="sng" algn="ctr">
            <a:solidFill>
              <a:schemeClr val="accent1"/>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pic>
        <p:nvPicPr>
          <p:cNvPr id="12" name="图片 11"/>
          <p:cNvPicPr>
            <a:picLocks noChangeAspect="1"/>
          </p:cNvPicPr>
          <p:nvPr/>
        </p:nvPicPr>
        <p:blipFill>
          <a:blip r:embed="rId3"/>
          <a:stretch>
            <a:fillRect/>
          </a:stretch>
        </p:blipFill>
        <p:spPr>
          <a:xfrm>
            <a:off x="6527165" y="2332990"/>
            <a:ext cx="4450715" cy="2733675"/>
          </a:xfrm>
          <a:prstGeom prst="rect">
            <a:avLst/>
          </a:prstGeom>
        </p:spPr>
      </p:pic>
      <p:graphicFrame>
        <p:nvGraphicFramePr>
          <p:cNvPr id="26" name="表格 25"/>
          <p:cNvGraphicFramePr/>
          <p:nvPr/>
        </p:nvGraphicFramePr>
        <p:xfrm>
          <a:off x="369252" y="4628515"/>
          <a:ext cx="5412105" cy="1365885"/>
        </p:xfrm>
        <a:graphic>
          <a:graphicData uri="http://schemas.openxmlformats.org/drawingml/2006/table">
            <a:tbl>
              <a:tblPr firstRow="1" bandRow="1">
                <a:tableStyleId>{5940675A-B579-460E-94D1-54222C63F5DA}</a:tableStyleId>
              </a:tblPr>
              <a:tblGrid>
                <a:gridCol w="1803400"/>
                <a:gridCol w="1803400"/>
                <a:gridCol w="1804988"/>
              </a:tblGrid>
              <a:tr h="137160">
                <a:tc>
                  <a:txBody>
                    <a:bodyPr/>
                    <a:p>
                      <a:pPr indent="0" algn="ctr">
                        <a:buNone/>
                      </a:pPr>
                      <a:r>
                        <a:rPr lang="en-US" sz="900" b="1">
                          <a:solidFill>
                            <a:srgbClr val="000000"/>
                          </a:solidFill>
                          <a:latin typeface="华文细黑" panose="02010600040101010101" charset="-122"/>
                          <a:ea typeface="华文细黑" panose="02010600040101010101" charset="-122"/>
                          <a:cs typeface="华文细黑" panose="02010600040101010101" charset="-122"/>
                        </a:rPr>
                        <a:t>文件类别</a:t>
                      </a:r>
                      <a:endParaRPr lang="en-US" altLang="en-US" sz="900" b="1">
                        <a:solidFill>
                          <a:srgbClr val="000000"/>
                        </a:solidFill>
                        <a:latin typeface="华文细黑" panose="02010600040101010101" charset="-122"/>
                        <a:ea typeface="华文细黑" panose="02010600040101010101" charset="-122"/>
                        <a:cs typeface="华文细黑"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1">
                          <a:solidFill>
                            <a:srgbClr val="000000"/>
                          </a:solidFill>
                          <a:latin typeface="华文细黑" panose="02010600040101010101" charset="-122"/>
                          <a:ea typeface="华文细黑" panose="02010600040101010101" charset="-122"/>
                          <a:cs typeface="华文细黑" panose="02010600040101010101" charset="-122"/>
                        </a:rPr>
                        <a:t>文件名</a:t>
                      </a:r>
                      <a:endParaRPr lang="en-US" altLang="en-US" sz="900" b="1">
                        <a:solidFill>
                          <a:srgbClr val="000000"/>
                        </a:solidFill>
                        <a:latin typeface="华文细黑" panose="02010600040101010101" charset="-122"/>
                        <a:ea typeface="华文细黑" panose="02010600040101010101" charset="-122"/>
                        <a:cs typeface="华文细黑"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1">
                          <a:solidFill>
                            <a:srgbClr val="000000"/>
                          </a:solidFill>
                          <a:latin typeface="华文细黑" panose="02010600040101010101" charset="-122"/>
                          <a:ea typeface="华文细黑" panose="02010600040101010101" charset="-122"/>
                          <a:cs typeface="华文细黑" panose="02010600040101010101" charset="-122"/>
                        </a:rPr>
                        <a:t>文件内容</a:t>
                      </a:r>
                      <a:endParaRPr lang="en-US" altLang="en-US" sz="900" b="1">
                        <a:solidFill>
                          <a:srgbClr val="000000"/>
                        </a:solidFill>
                        <a:latin typeface="华文细黑" panose="02010600040101010101" charset="-122"/>
                        <a:ea typeface="华文细黑" panose="02010600040101010101" charset="-122"/>
                        <a:cs typeface="华文细黑"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75285">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训练集</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t</a:t>
                      </a:r>
                      <a:r>
                        <a:rPr lang="en-US" sz="900" b="0">
                          <a:solidFill>
                            <a:srgbClr val="000000"/>
                          </a:solidFill>
                          <a:latin typeface="Segoe UI" panose="020B0502040204020203" pitchFamily="34" charset="0"/>
                          <a:cs typeface="Segoe UI" panose="020B0502040204020203" pitchFamily="34" charset="0"/>
                        </a:rPr>
                        <a:t>rain</a:t>
                      </a: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.csv</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c>
                  <a:txBody>
                    <a:bodyPr/>
                    <a:p>
                      <a:pPr indent="0">
                        <a:buNone/>
                      </a:pPr>
                      <a:r>
                        <a:rPr lang="en-US" sz="800" b="0">
                          <a:solidFill>
                            <a:srgbClr val="666666"/>
                          </a:solidFill>
                          <a:latin typeface="Tahoma" panose="020B0604030504040204" charset="0"/>
                          <a:cs typeface="Tahoma" panose="020B0604030504040204" charset="0"/>
                        </a:rPr>
                        <a:t>新闻id</a:t>
                      </a:r>
                      <a:r>
                        <a:rPr lang="en-US" sz="800" b="0">
                          <a:solidFill>
                            <a:srgbClr val="666666"/>
                          </a:solidFill>
                          <a:latin typeface="Tahoma" panose="020B0604030504040204" charset="0"/>
                          <a:cs typeface="Tahoma" panose="020B0604030504040204" charset="0"/>
                        </a:rPr>
                        <a:t>，文本内容</a:t>
                      </a:r>
                      <a:r>
                        <a:rPr lang="en-US" sz="800" b="0">
                          <a:solidFill>
                            <a:srgbClr val="666666"/>
                          </a:solidFill>
                          <a:latin typeface="宋体" panose="02010600030101010101" pitchFamily="2" charset="-122"/>
                          <a:ea typeface="宋体" panose="02010600030101010101" pitchFamily="2" charset="-122"/>
                          <a:cs typeface="宋体" panose="02010600030101010101" pitchFamily="2" charset="-122"/>
                        </a:rPr>
                        <a:t>，</a:t>
                      </a:r>
                      <a:r>
                        <a:rPr lang="en-US" sz="800" b="0">
                          <a:solidFill>
                            <a:srgbClr val="666666"/>
                          </a:solidFill>
                          <a:latin typeface="Tahoma" panose="020B0604030504040204" charset="0"/>
                          <a:cs typeface="Tahoma" panose="020B0604030504040204" charset="0"/>
                        </a:rPr>
                        <a:t>新闻的评论(最多两条)</a:t>
                      </a:r>
                      <a:r>
                        <a:rPr lang="en-US" sz="800" b="0">
                          <a:solidFill>
                            <a:srgbClr val="666666"/>
                          </a:solidFill>
                          <a:latin typeface="宋体" panose="02010600030101010101" pitchFamily="2" charset="-122"/>
                          <a:ea typeface="宋体" panose="02010600030101010101" pitchFamily="2" charset="-122"/>
                          <a:cs typeface="宋体" panose="02010600030101010101" pitchFamily="2" charset="-122"/>
                        </a:rPr>
                        <a:t>，</a:t>
                      </a:r>
                      <a:r>
                        <a:rPr lang="en-US" sz="800" b="0">
                          <a:solidFill>
                            <a:srgbClr val="666666"/>
                          </a:solidFill>
                          <a:latin typeface="Tahoma" panose="020B0604030504040204" charset="0"/>
                          <a:cs typeface="Tahoma" panose="020B0604030504040204" charset="0"/>
                        </a:rPr>
                        <a:t>新闻的所有评论</a:t>
                      </a:r>
                      <a:r>
                        <a:rPr lang="en-US" sz="800" b="0">
                          <a:solidFill>
                            <a:srgbClr val="666666"/>
                          </a:solidFill>
                          <a:latin typeface="宋体" panose="02010600030101010101" pitchFamily="2" charset="-122"/>
                          <a:ea typeface="宋体" panose="02010600030101010101" pitchFamily="2" charset="-122"/>
                          <a:cs typeface="宋体" panose="02010600030101010101" pitchFamily="2" charset="-122"/>
                        </a:rPr>
                        <a:t>，（除疫情外）</a:t>
                      </a:r>
                      <a:r>
                        <a:rPr lang="en-US" sz="800" b="0">
                          <a:solidFill>
                            <a:srgbClr val="666666"/>
                          </a:solidFill>
                          <a:latin typeface="Tahoma" panose="020B0604030504040204" charset="0"/>
                          <a:cs typeface="Tahoma" panose="020B0604030504040204" charset="0"/>
                        </a:rPr>
                        <a:t>新闻所属的领域</a:t>
                      </a:r>
                      <a:r>
                        <a:rPr lang="en-US" sz="800" b="0">
                          <a:solidFill>
                            <a:srgbClr val="666666"/>
                          </a:solidFill>
                          <a:latin typeface="宋体" panose="02010600030101010101" pitchFamily="2" charset="-122"/>
                          <a:ea typeface="宋体" panose="02010600030101010101" pitchFamily="2" charset="-122"/>
                          <a:cs typeface="宋体" panose="02010600030101010101" pitchFamily="2" charset="-122"/>
                        </a:rPr>
                        <a:t>，各类标签</a:t>
                      </a:r>
                      <a:endParaRPr lang="en-US" altLang="en-US" sz="800" b="0">
                        <a:solidFill>
                          <a:srgbClr val="666666"/>
                        </a:solidFill>
                        <a:latin typeface="Tahoma" panose="020B0604030504040204" charset="0"/>
                        <a:ea typeface="Tahoma" panose="020B0604030504040204" charset="0"/>
                        <a:cs typeface="Tahoma" panose="020B060403050404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r>
              <a:tr h="0">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测试集</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test_dataset_update.csv</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solidFill>
                            <a:srgbClr val="666666"/>
                          </a:solidFill>
                          <a:latin typeface="Tahoma" panose="020B0604030504040204" charset="0"/>
                          <a:cs typeface="Tahoma" panose="020B0604030504040204" charset="0"/>
                        </a:rPr>
                        <a:t>新闻id，文本内容，新闻领域：疫情，新闻的评论(最多两条)，新闻的所有评论</a:t>
                      </a:r>
                      <a:endParaRPr lang="en-US" sz="800" b="0">
                        <a:solidFill>
                          <a:srgbClr val="666666"/>
                        </a:solidFill>
                        <a:latin typeface="Tahoma" panose="020B0604030504040204" charset="0"/>
                        <a:cs typeface="Tahoma" panose="020B060403050404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提交样例</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c>
                  <a:txBody>
                    <a:bodyPr/>
                    <a:p>
                      <a:pPr indent="0" algn="ct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submit_example.csv</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c>
                  <a:txBody>
                    <a:bodyPr/>
                    <a:p>
                      <a:pPr algn="l">
                        <a:buClrTx/>
                        <a:buSzTx/>
                        <a:buFontTx/>
                        <a:buNone/>
                      </a:pPr>
                      <a:r>
                        <a:rPr lang="en-US" sz="800" b="0">
                          <a:solidFill>
                            <a:srgbClr val="666666"/>
                          </a:solidFill>
                          <a:latin typeface="Tahoma" panose="020B0604030504040204" charset="0"/>
                          <a:cs typeface="Tahoma" panose="020B0604030504040204" charset="0"/>
                        </a:rPr>
                        <a:t>新闻id，样本分别（在不使用评论，使用至多2条评论，使用所有评论3种条件下）为虚假新闻、真实新闻、样本无需进行真假判断的概率</a:t>
                      </a:r>
                      <a:endParaRPr lang="en-US" sz="800" b="0">
                        <a:solidFill>
                          <a:srgbClr val="666666"/>
                        </a:solidFill>
                        <a:latin typeface="Tahoma" panose="020B0604030504040204" charset="0"/>
                        <a:cs typeface="Tahoma" panose="020B060403050404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BE5F1"/>
                    </a:solidFill>
                  </a:tcPr>
                </a:tc>
              </a:tr>
            </a:tbl>
          </a:graphicData>
        </a:graphic>
      </p:graphicFrame>
      <p:sp>
        <p:nvSpPr>
          <p:cNvPr id="27" name="矩形 26"/>
          <p:cNvSpPr/>
          <p:nvPr/>
        </p:nvSpPr>
        <p:spPr>
          <a:xfrm>
            <a:off x="783590" y="4826000"/>
            <a:ext cx="1153160" cy="240665"/>
          </a:xfrm>
          <a:prstGeom prst="rect">
            <a:avLst/>
          </a:prstGeom>
          <a:noFill/>
          <a:ln w="19050" cap="flat" cmpd="sng" algn="ctr">
            <a:solidFill>
              <a:schemeClr val="accent1"/>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4" name="矩形 33"/>
          <p:cNvSpPr/>
          <p:nvPr/>
        </p:nvSpPr>
        <p:spPr>
          <a:xfrm>
            <a:off x="783590" y="5191125"/>
            <a:ext cx="1153160" cy="240665"/>
          </a:xfrm>
          <a:prstGeom prst="rect">
            <a:avLst/>
          </a:prstGeom>
          <a:noFill/>
          <a:ln w="19050" cap="flat" cmpd="sng" algn="ctr">
            <a:solidFill>
              <a:schemeClr val="accent1"/>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5" name="矩形 34"/>
          <p:cNvSpPr/>
          <p:nvPr/>
        </p:nvSpPr>
        <p:spPr>
          <a:xfrm>
            <a:off x="783590" y="5638800"/>
            <a:ext cx="1153160" cy="240665"/>
          </a:xfrm>
          <a:prstGeom prst="rect">
            <a:avLst/>
          </a:prstGeom>
          <a:noFill/>
          <a:ln w="19050" cap="flat" cmpd="sng" algn="ctr">
            <a:solidFill>
              <a:schemeClr val="accent1"/>
            </a:solidFill>
            <a:prstDash val="solid"/>
            <a:miter lim="800000"/>
          </a:ln>
          <a:extLst>
            <a:ext uri="{909E8E84-426E-40DD-AFC4-6F175D3DCCD1}">
              <a14:hiddenFill xmlns:a14="http://schemas.microsoft.com/office/drawing/2010/main">
                <a:solidFill>
                  <a:schemeClr val="accent1"/>
                </a:solidFill>
              </a14:hiddenFill>
            </a:ext>
          </a:extLst>
        </p:spPr>
        <p:txBody>
          <a:bodyPr rtlCol="0" anchor="ctr"/>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endParaRPr>
          </a:p>
        </p:txBody>
      </p:sp>
      <p:sp>
        <p:nvSpPr>
          <p:cNvPr id="36" name="文本框 35"/>
          <p:cNvSpPr txBox="1"/>
          <p:nvPr/>
        </p:nvSpPr>
        <p:spPr>
          <a:xfrm>
            <a:off x="11212830" y="344170"/>
            <a:ext cx="541655" cy="368300"/>
          </a:xfrm>
          <a:prstGeom prst="rect">
            <a:avLst/>
          </a:prstGeom>
          <a:noFill/>
        </p:spPr>
        <p:txBody>
          <a:bodyPr wrap="none" rtlCol="0">
            <a:spAutoFit/>
          </a:bodyPr>
          <a:p>
            <a:r>
              <a:rPr lang="en-US" altLang="zh-CN"/>
              <a:t>7/24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5"/>
                                        </p:tgtEl>
                                        <p:attrNameLst>
                                          <p:attrName>ppt_y</p:attrName>
                                        </p:attrNameLst>
                                      </p:cBhvr>
                                      <p:tavLst>
                                        <p:tav tm="0">
                                          <p:val>
                                            <p:strVal val="#ppt_y"/>
                                          </p:val>
                                        </p:tav>
                                        <p:tav tm="100000">
                                          <p:val>
                                            <p:strVal val="#ppt_y"/>
                                          </p:val>
                                        </p:tav>
                                      </p:tavLst>
                                    </p:anim>
                                    <p:anim calcmode="lin" valueType="num">
                                      <p:cBhvr>
                                        <p:cTn id="9"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5"/>
                                        </p:tgtEl>
                                      </p:cBhvr>
                                    </p:animEffect>
                                  </p:childTnLst>
                                </p:cTn>
                              </p:par>
                              <p:par>
                                <p:cTn id="12" presetID="53" presetClass="entr" presetSubtype="16" fill="hold" nodeType="withEffect">
                                  <p:stCondLst>
                                    <p:cond delay="175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53" presetClass="entr" presetSubtype="16" fill="hold" nodeType="withEffect">
                                  <p:stCondLst>
                                    <p:cond delay="17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225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par>
                                <p:cTn id="27" presetID="53" presetClass="entr" presetSubtype="16" fill="hold" nodeType="withEffect">
                                  <p:stCondLst>
                                    <p:cond delay="225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par>
                                <p:cTn id="32" presetID="53" presetClass="entr" presetSubtype="16" fill="hold" nodeType="withEffect">
                                  <p:stCondLst>
                                    <p:cond delay="225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22" presetClass="entr" presetSubtype="8" fill="hold" nodeType="withEffect">
                                  <p:stCondLst>
                                    <p:cond delay="225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par>
                          <p:cTn id="40" fill="hold">
                            <p:stCondLst>
                              <p:cond delay="0"/>
                            </p:stCondLst>
                            <p:childTnLst>
                              <p:par>
                                <p:cTn id="41" presetID="22" presetClass="entr" presetSubtype="8"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3"/>
                                        </p:tgtEl>
                                      </p:cBhvr>
                                    </p:animEffect>
                                    <p:set>
                                      <p:cBhvr>
                                        <p:cTn id="66" dur="1" fill="hold">
                                          <p:stCondLst>
                                            <p:cond delay="499"/>
                                          </p:stCondLst>
                                        </p:cTn>
                                        <p:tgtEl>
                                          <p:spTgt spid="3"/>
                                        </p:tgtEl>
                                        <p:attrNameLst>
                                          <p:attrName>style.visibility</p:attrName>
                                        </p:attrNameLst>
                                      </p:cBhvr>
                                      <p:to>
                                        <p:strVal val="hidden"/>
                                      </p:to>
                                    </p:set>
                                  </p:childTnLst>
                                </p:cTn>
                              </p:par>
                              <p:par>
                                <p:cTn id="67" presetID="3" presetClass="exit" presetSubtype="10" fill="hold" grpId="1" nodeType="withEffect">
                                  <p:stCondLst>
                                    <p:cond delay="0"/>
                                  </p:stCondLst>
                                  <p:childTnLst>
                                    <p:animEffect transition="out" filter="blinds(horizontal)">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3" presetClass="exit" presetSubtype="10" fill="hold" grpId="1" nodeType="withEffect">
                                  <p:stCondLst>
                                    <p:cond delay="0"/>
                                  </p:stCondLst>
                                  <p:childTnLst>
                                    <p:animEffect transition="out" filter="blinds(horizontal)">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blinds(horizontal)">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3" presetClass="exit" presetSubtype="10" fill="hold" nodeType="clickEffect">
                                  <p:stCondLst>
                                    <p:cond delay="0"/>
                                  </p:stCondLst>
                                  <p:childTnLst>
                                    <p:animEffect transition="out" filter="blinds(horizontal)">
                                      <p:cBhvr>
                                        <p:cTn id="89" dur="500"/>
                                        <p:tgtEl>
                                          <p:spTgt spid="6"/>
                                        </p:tgtEl>
                                      </p:cBhvr>
                                    </p:animEffect>
                                    <p:set>
                                      <p:cBhvr>
                                        <p:cTn id="90" dur="1" fill="hold">
                                          <p:stCondLst>
                                            <p:cond delay="499"/>
                                          </p:stCondLst>
                                        </p:cTn>
                                        <p:tgtEl>
                                          <p:spTgt spid="6"/>
                                        </p:tgtEl>
                                        <p:attrNameLst>
                                          <p:attrName>style.visibility</p:attrName>
                                        </p:attrNameLst>
                                      </p:cBhvr>
                                      <p:to>
                                        <p:strVal val="hidden"/>
                                      </p:to>
                                    </p:set>
                                  </p:childTnLst>
                                </p:cTn>
                              </p:par>
                              <p:par>
                                <p:cTn id="91" presetID="3" presetClass="exit" presetSubtype="10" fill="hold" grpId="1" nodeType="withEffect">
                                  <p:stCondLst>
                                    <p:cond delay="0"/>
                                  </p:stCondLst>
                                  <p:childTnLst>
                                    <p:animEffect transition="out" filter="blinds(horizontal)">
                                      <p:cBhvr>
                                        <p:cTn id="92" dur="500"/>
                                        <p:tgtEl>
                                          <p:spTgt spid="9"/>
                                        </p:tgtEl>
                                      </p:cBhvr>
                                    </p:animEffect>
                                    <p:set>
                                      <p:cBhvr>
                                        <p:cTn id="93" dur="1" fill="hold">
                                          <p:stCondLst>
                                            <p:cond delay="499"/>
                                          </p:stCondLst>
                                        </p:cTn>
                                        <p:tgtEl>
                                          <p:spTgt spid="9"/>
                                        </p:tgtEl>
                                        <p:attrNameLst>
                                          <p:attrName>style.visibility</p:attrName>
                                        </p:attrNameLst>
                                      </p:cBhvr>
                                      <p:to>
                                        <p:strVal val="hidden"/>
                                      </p:to>
                                    </p:set>
                                  </p:childTnLst>
                                </p:cTn>
                              </p:par>
                              <p:par>
                                <p:cTn id="94" presetID="3" presetClass="exit" presetSubtype="10" fill="hold" grpId="1" nodeType="withEffect">
                                  <p:stCondLst>
                                    <p:cond delay="0"/>
                                  </p:stCondLst>
                                  <p:childTnLst>
                                    <p:animEffect transition="out" filter="blinds(horizontal)">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blinds(horizontal)">
                                      <p:cBhvr>
                                        <p:cTn id="105" dur="500"/>
                                        <p:tgtEl>
                                          <p:spTgt spid="12"/>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nodeType="clickEffect">
                                  <p:stCondLst>
                                    <p:cond delay="0"/>
                                  </p:stCondLst>
                                  <p:childTnLst>
                                    <p:animEffect transition="out" filter="blinds(horizontal)">
                                      <p:cBhvr>
                                        <p:cTn id="109" dur="500"/>
                                        <p:tgtEl>
                                          <p:spTgt spid="12"/>
                                        </p:tgtEl>
                                      </p:cBhvr>
                                    </p:animEffect>
                                    <p:set>
                                      <p:cBhvr>
                                        <p:cTn id="110" dur="1" fill="hold">
                                          <p:stCondLst>
                                            <p:cond delay="499"/>
                                          </p:stCondLst>
                                        </p:cTn>
                                        <p:tgtEl>
                                          <p:spTgt spid="12"/>
                                        </p:tgtEl>
                                        <p:attrNameLst>
                                          <p:attrName>style.visibility</p:attrName>
                                        </p:attrNameLst>
                                      </p:cBhvr>
                                      <p:to>
                                        <p:strVal val="hidden"/>
                                      </p:to>
                                    </p:set>
                                  </p:childTnLst>
                                </p:cTn>
                              </p:par>
                              <p:par>
                                <p:cTn id="111" presetID="3" presetClass="exit" presetSubtype="10" fill="hold" grpId="1" nodeType="withEffect">
                                  <p:stCondLst>
                                    <p:cond delay="0"/>
                                  </p:stCondLst>
                                  <p:childTnLst>
                                    <p:animEffect transition="out" filter="blinds(horizontal)">
                                      <p:cBhvr>
                                        <p:cTn id="112" dur="500"/>
                                        <p:tgtEl>
                                          <p:spTgt spid="35"/>
                                        </p:tgtEl>
                                      </p:cBhvr>
                                    </p:animEffect>
                                    <p:set>
                                      <p:cBhvr>
                                        <p:cTn id="11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 grpId="0" bldLvl="0" animBg="1"/>
      <p:bldP spid="58" grpId="0"/>
      <p:bldP spid="7" grpId="1" animBg="1"/>
      <p:bldP spid="9" grpId="0" animBg="1"/>
      <p:bldP spid="9" grpId="1" animBg="1"/>
      <p:bldP spid="27" grpId="0" bldLvl="0" animBg="1"/>
      <p:bldP spid="27" grpId="1" bldLvl="0" animBg="1"/>
      <p:bldP spid="34" grpId="0" bldLvl="0" animBg="1"/>
      <p:bldP spid="34" grpId="1" bldLvl="0" animBg="1"/>
      <p:bldP spid="35" grpId="0" bldLvl="0" animBg="1"/>
      <p:bldP spid="35"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47"/>
          <p:cNvSpPr>
            <a:spLocks noChangeArrowheads="1"/>
          </p:cNvSpPr>
          <p:nvPr/>
        </p:nvSpPr>
        <p:spPr bwMode="auto">
          <a:xfrm>
            <a:off x="1383665" y="1235075"/>
            <a:ext cx="1174115"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p>
            <a:pPr algn="l"/>
            <a:r>
              <a:rPr lang="zh-CN" altLang="en-US" sz="1600" dirty="0">
                <a:solidFill>
                  <a:schemeClr val="tx1">
                    <a:lumMod val="50000"/>
                    <a:lumOff val="50000"/>
                  </a:schemeClr>
                </a:solidFill>
                <a:latin typeface="微软雅黑" panose="020B0503020204020204" charset="-122"/>
                <a:ea typeface="微软雅黑" panose="020B0503020204020204" charset="-122"/>
                <a:cs typeface="Segoe UI" panose="020B0502040204020203" pitchFamily="34" charset="0"/>
              </a:rPr>
              <a:t>字段说明</a:t>
            </a:r>
            <a:endParaRPr lang="zh-CN" altLang="en-US" sz="1600" dirty="0">
              <a:solidFill>
                <a:schemeClr val="tx1">
                  <a:lumMod val="50000"/>
                  <a:lumOff val="50000"/>
                </a:schemeClr>
              </a:solidFill>
              <a:latin typeface="微软雅黑" panose="020B0503020204020204" charset="-122"/>
              <a:ea typeface="微软雅黑" panose="020B0503020204020204" charset="-122"/>
              <a:cs typeface="Segoe UI" panose="020B0502040204020203" pitchFamily="34" charset="0"/>
            </a:endParaRPr>
          </a:p>
        </p:txBody>
      </p:sp>
      <p:sp>
        <p:nvSpPr>
          <p:cNvPr id="75" name="标题 1"/>
          <p:cNvSpPr txBox="1"/>
          <p:nvPr/>
        </p:nvSpPr>
        <p:spPr>
          <a:xfrm>
            <a:off x="1636808" y="550950"/>
            <a:ext cx="2937899" cy="683927"/>
          </a:xfrm>
          <a:prstGeom prst="rect">
            <a:avLst/>
          </a:prstGeom>
        </p:spPr>
        <p:txBody>
          <a:bodyPr lIns="91415" tIns="45708" rIns="91415" bIns="45708" anchor="ctr">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en-US" altLang="zh-CN"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2.1 </a:t>
            </a:r>
            <a:r>
              <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rPr>
              <a:t>数据集介绍</a:t>
            </a:r>
            <a:endParaRPr lang="zh-CN" altLang="en-US" sz="2800" b="1" dirty="0" smtClean="0">
              <a:gradFill>
                <a:gsLst>
                  <a:gs pos="0">
                    <a:srgbClr val="2F5597"/>
                  </a:gs>
                  <a:gs pos="98000">
                    <a:srgbClr val="0F2643"/>
                  </a:gs>
                </a:gsLst>
                <a:lin ang="5400000" scaled="0"/>
              </a:gradFill>
              <a:latin typeface="Adobe 黑体 Std R" panose="020B0400000000000000" pitchFamily="34" charset="-122"/>
              <a:ea typeface="Adobe 黑体 Std R" panose="020B0400000000000000" pitchFamily="34" charset="-122"/>
            </a:endParaRPr>
          </a:p>
        </p:txBody>
      </p:sp>
      <p:pic>
        <p:nvPicPr>
          <p:cNvPr id="3" name="图片 2"/>
          <p:cNvPicPr>
            <a:picLocks noChangeAspect="1"/>
          </p:cNvPicPr>
          <p:nvPr/>
        </p:nvPicPr>
        <p:blipFill>
          <a:blip r:embed="rId1"/>
          <a:stretch>
            <a:fillRect/>
          </a:stretch>
        </p:blipFill>
        <p:spPr>
          <a:xfrm>
            <a:off x="754380" y="1626235"/>
            <a:ext cx="7509510" cy="2717165"/>
          </a:xfrm>
          <a:prstGeom prst="rect">
            <a:avLst/>
          </a:prstGeom>
        </p:spPr>
      </p:pic>
      <p:pic>
        <p:nvPicPr>
          <p:cNvPr id="2" name="图片 1"/>
          <p:cNvPicPr>
            <a:picLocks noChangeAspect="1"/>
          </p:cNvPicPr>
          <p:nvPr/>
        </p:nvPicPr>
        <p:blipFill>
          <a:blip r:embed="rId2"/>
          <a:stretch>
            <a:fillRect/>
          </a:stretch>
        </p:blipFill>
        <p:spPr>
          <a:xfrm>
            <a:off x="6605905" y="3742690"/>
            <a:ext cx="4713605" cy="2281555"/>
          </a:xfrm>
          <a:prstGeom prst="rect">
            <a:avLst/>
          </a:prstGeom>
        </p:spPr>
      </p:pic>
      <p:sp>
        <p:nvSpPr>
          <p:cNvPr id="36" name="文本框 35"/>
          <p:cNvSpPr txBox="1"/>
          <p:nvPr/>
        </p:nvSpPr>
        <p:spPr>
          <a:xfrm>
            <a:off x="11212830" y="344170"/>
            <a:ext cx="556895" cy="368300"/>
          </a:xfrm>
          <a:prstGeom prst="rect">
            <a:avLst/>
          </a:prstGeom>
          <a:noFill/>
        </p:spPr>
        <p:txBody>
          <a:bodyPr wrap="none" rtlCol="0">
            <a:spAutoFit/>
          </a:bodyPr>
          <a:p>
            <a:r>
              <a:rPr lang="en-US" altLang="zh-CN"/>
              <a:t>8/24</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5"/>
                                        </p:tgtEl>
                                        <p:attrNameLst>
                                          <p:attrName>ppt_y</p:attrName>
                                        </p:attrNameLst>
                                      </p:cBhvr>
                                      <p:tavLst>
                                        <p:tav tm="0">
                                          <p:val>
                                            <p:strVal val="#ppt_y"/>
                                          </p:val>
                                        </p:tav>
                                        <p:tav tm="100000">
                                          <p:val>
                                            <p:strVal val="#ppt_y"/>
                                          </p:val>
                                        </p:tav>
                                      </p:tavLst>
                                    </p:anim>
                                    <p:anim calcmode="lin" valueType="num">
                                      <p:cBhvr>
                                        <p:cTn id="9"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5"/>
                                        </p:tgtEl>
                                      </p:cBhvr>
                                    </p:animEffect>
                                  </p:childTnLst>
                                </p:cTn>
                              </p:par>
                            </p:childTnLst>
                          </p:cTn>
                        </p:par>
                        <p:par>
                          <p:cTn id="12" fill="hold">
                            <p:stCondLst>
                              <p:cond delay="0"/>
                            </p:stCondLst>
                            <p:childTnLst>
                              <p:par>
                                <p:cTn id="13" presetID="42" presetClass="entr" presetSubtype="0" fill="hold" grpId="0" nodeType="after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1000"/>
                                        <p:tgtEl>
                                          <p:spTgt spid="103"/>
                                        </p:tgtEl>
                                      </p:cBhvr>
                                    </p:animEffect>
                                    <p:anim calcmode="lin" valueType="num">
                                      <p:cBhvr>
                                        <p:cTn id="16" dur="1000" fill="hold"/>
                                        <p:tgtEl>
                                          <p:spTgt spid="103"/>
                                        </p:tgtEl>
                                        <p:attrNameLst>
                                          <p:attrName>ppt_x</p:attrName>
                                        </p:attrNameLst>
                                      </p:cBhvr>
                                      <p:tavLst>
                                        <p:tav tm="0">
                                          <p:val>
                                            <p:strVal val="#ppt_x"/>
                                          </p:val>
                                        </p:tav>
                                        <p:tav tm="100000">
                                          <p:val>
                                            <p:strVal val="#ppt_x"/>
                                          </p:val>
                                        </p:tav>
                                      </p:tavLst>
                                    </p:anim>
                                    <p:anim calcmode="lin" valueType="num">
                                      <p:cBhvr>
                                        <p:cTn id="17"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22" presetClass="exit" presetSubtype="4" fill="hold" grpId="1" nodeType="withEffect">
                                  <p:stCondLst>
                                    <p:cond delay="0"/>
                                  </p:stCondLst>
                                  <p:childTnLst>
                                    <p:animEffect transition="out" filter="wipe(down)">
                                      <p:cBhvr>
                                        <p:cTn id="37" dur="500"/>
                                        <p:tgtEl>
                                          <p:spTgt spid="103"/>
                                        </p:tgtEl>
                                      </p:cBhvr>
                                    </p:animEffect>
                                    <p:set>
                                      <p:cBhvr>
                                        <p:cTn id="38" dur="1" fill="hold">
                                          <p:stCondLst>
                                            <p:cond delay="499"/>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75" grpId="0"/>
      <p:bldP spid="103" grpId="1"/>
    </p:bldLst>
  </p:timing>
</p:sld>
</file>

<file path=ppt/tags/tag1.xml><?xml version="1.0" encoding="utf-8"?>
<p:tagLst xmlns:p="http://schemas.openxmlformats.org/presentationml/2006/main">
  <p:tag name="MH" val="20151208213513"/>
  <p:tag name="MH_LIBRARY" val="GRAPHIC"/>
  <p:tag name="MH_TYPE" val="SubTitle"/>
  <p:tag name="MH_ORDER" val="1"/>
</p:tagLst>
</file>

<file path=ppt/tags/tag2.xml><?xml version="1.0" encoding="utf-8"?>
<p:tagLst xmlns:p="http://schemas.openxmlformats.org/presentationml/2006/main">
  <p:tag name="MH" val="20151208213513"/>
  <p:tag name="MH_LIBRARY" val="GRAPHIC"/>
  <p:tag name="MH_TYPE" val="SubTitle"/>
  <p:tag name="MH_ORDER" val="1"/>
</p:tagLst>
</file>

<file path=ppt/tags/tag3.xml><?xml version="1.0" encoding="utf-8"?>
<p:tagLst xmlns:p="http://schemas.openxmlformats.org/presentationml/2006/main">
  <p:tag name="MH" val="20151208213513"/>
  <p:tag name="MH_LIBRARY" val="GRAPHIC"/>
  <p:tag name="MH_TYPE" val="SubTitle"/>
  <p:tag name="MH_ORDER" val="1"/>
</p:tagLst>
</file>

<file path=ppt/tags/tag4.xml><?xml version="1.0" encoding="utf-8"?>
<p:tagLst xmlns:p="http://schemas.openxmlformats.org/presentationml/2006/main">
  <p:tag name="MH" val="20151208213513"/>
  <p:tag name="MH_LIBRARY" val="GRAPHIC"/>
  <p:tag name="MH_TYPE" val="SubTitle"/>
  <p:tag name="MH_ORDER" val="1"/>
</p:tagLst>
</file>

<file path=ppt/tags/tag5.xml><?xml version="1.0" encoding="utf-8"?>
<p:tagLst xmlns:p="http://schemas.openxmlformats.org/presentationml/2006/main">
  <p:tag name="MH" val="20151223201907"/>
  <p:tag name="MH_LIBRARY" val="GRAPHIC"/>
  <p:tag name="MH_ORDER" val="Rectangle 21"/>
</p:tagLst>
</file>

<file path=ppt/tags/tag6.xml><?xml version="1.0" encoding="utf-8"?>
<p:tagLst xmlns:p="http://schemas.openxmlformats.org/presentationml/2006/main">
  <p:tag name="MH" val="20151223201907"/>
  <p:tag name="MH_LIBRARY" val="GRAPHIC"/>
  <p:tag name="MH_ORDER" val="Rectangle 32"/>
</p:tagLst>
</file>

<file path=ppt/tags/tag7.xml><?xml version="1.0" encoding="utf-8"?>
<p:tagLst xmlns:p="http://schemas.openxmlformats.org/presentationml/2006/main">
  <p:tag name="MH" val="20151223201907"/>
  <p:tag name="MH_LIBRARY" val="GRAPHIC"/>
</p:tagLst>
</file>

<file path=ppt/tags/tag8.xml><?xml version="1.0" encoding="utf-8"?>
<p:tagLst xmlns:p="http://schemas.openxmlformats.org/presentationml/2006/main">
  <p:tag name="ISPRING_ULTRA_SCORM_COURSE_ID" val="E850C665-4CB3-4278-AA93-BB0D1B906B96"/>
  <p:tag name="ISPRING_SCORM_RATE_SLIDES" val="1"/>
  <p:tag name="ISPRINGONLINEFOLDERID" val="0"/>
  <p:tag name="ISPRINGONLINEFOLDERPATH" val="Content List"/>
  <p:tag name="ISPRINGCLOUDFOLDERID" val="0"/>
  <p:tag name="ISPRING_PRESENTATION_TITLE" val="HG00062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A8uqxI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PLqs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A8uqx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Dy6rE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Dy6rE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Dy6rE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y6rEia+ZZkawAAAGsAAAAcAAAAdW5pdmVyc2FsL2xvY2FsX3NldHRpbmdzLnhtbLOxr8jNUShLLSrOzM+zVTLUM1BSSM1Lzk/JzEu3VQoNcdO1UFIoLknMS0nMyc9LtVXKy1dSsLfjssnJT07MCU4tKQEqLFYoyEmsTC0KSc0FMkpS/RJzgSqf7ZnyfMmuZ9Pan6/Yr6RvxwU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y6rEiwhyP0bAEAAPcCAAApAAAAdW5pdmVyc2FsL3NraW5fY3VzdG9taXphdGlvbl9zZXR0aW5ncy54bWyNUttKJDEQffcrgj8wSSq3hnYgt5Z5UdEBn5vp7NKsppdOxGXJx5t2dxhHRzT1VHVOnaIqp02/xmifUp4ex799Hqd4F3Ie48+0PkOo3U0P03wzhxRyWh0q92McpudN/DEttVpNuY9DPw92QdMao+71ISW1cqpmzDCKJPPUK+Q8txVrwDVgK+Yose3qncQ/3TnsQsynVdvVEfqxYRNTmPMmDuHPGo7Zb6HjDS7nfhgrL60FW6LspxbHlkCMcMl9oRoABLLcEYeLlI3UBHnMOIZiFAUKiHBOGlGIpBxq1jWiqjDfCMQkY9QV6mntRlobR22R0BCi6zSvGlu6zkiMESEEmCtcQGcwqmyoGhrUckBwYEAUbTRRgDrbmY4V77ywHCnqBcaFGQMYH4572O7tuQ7Vb6+zP+cXgie/4CS6eGt1wlzt7mmeK3kbHn8/9Dmgcbg4v7n1d/5qq7eb66vz/7589fCetZi1bv2pt18AUEsDBBQAAgAIAD26rEgk4P8XxAwAAGMZAAAXAAAAdW5pdmVyc2FsL3VuaXZlcnNhbC5wbmftV2lcU+eaP4rFTi0gagqyO7bSRcSoARSTuADiKJuEIrKLlssuyCEGCNFLWwRF2t5b8IIhEiwBwk5DMAFCReDWGFBZwmKkgiEkhyRgICFkm4P2zm9mvs3n4cP5nfP83/c9z/p/znPy/X1PmXxk9REAACanvT3OAYARAgA23vzQGEaMf+Lvhm8brp47dQJoGLARw8Km2OM+xwGguWiLNvoDWP63K94hVwHAtGft2tCfUn0JACxXTnscx12LkArO0C8Jx/tf68/mANhjVSeMpz91256/G/GxB+7xJYcvN3lUnLb5ouBzX49Ntn/Z/9f7Nx22Dedv3vpi4KhnjatKSZygBU+BE4bwCfbqhSsB7IT6oKCEkWgspzaI7VxXJS5L6QohKsdj6X4Y9ZvHm+2zYXOuPDSvtai1nhWn4bIXey2kT2DszIhZzJH8gjMl+xhbNgJAXaBt6jbEFMlAZMOL3S4j2y0kd6uT9/z5jFmdq8z4l8DaCW9hb4NDcswDBz+aB2wAAA8P2PGt5uvgOrgOroPr4Dq4Dq6D6+A6uA7+PwT3ZWukzK8A4PrQ//FH4Q0uYHGZH9kYkaMWjswUYbsy5yryvsZPEVUoWnKwoItFBrPYUgCI6iQ85RcyB26xdMLvLCLGEsLOc0ePxOhkLYMwlGdjIbdFRMLvkLzKkielzDNqk1MEsuQsAGifoFFyMnldhHvVqdFJoUxe64XZjkICPkAl3jfJaeysnBbTKMkpfzAakvFMdI2IQtJ7uKaI/UirQ5K/+WEeSrQkvYJC5+ikKY76xSJSGIrSQzDoVM5yTXAEQVhAUOjOcXmKb0BKobBrVUL/arZQge+M5KO9BqaPtDmpSjjayzMZVbN49sB0yd/9dm8wpb26je67b6nXqzjMSTT9MgssOi5gxuq+17wKSI24Vb9mR77VPcGVHhNHI0ay/kU981XmCAHxKZhjEsWV56jYfxsSptl4STUF+RMi/MvUfmFT9Q1Nu/MTOcmgYRw/D43E1YdyCwnL7dU3MnnW2EEog9X/z5Cw/iphfCj0FmoOU4iWB55UYF/XcZVxn3aPV7vG2xHe/KhcVt5Nn8RAo4f3gPYUYVla1ilPfOXAreQsX7pxNKqdPmT1AOQ+jT82YbIiIYsJDsElDK7wR7oOY/YMCl/9KH+VcHih4XqdpjanYauNavzmT81haLs+x2CUNwUb1L7YZz25f+co2ss3y5ZhMiPy4Y64FPUrKqjT/JVvFf4Ur41hKZLtf8hA5dh7K1zASPxkjhV1+u990f/O9jpm8h+iG6+PYGpWloeJLR3y+IVwGneMTumnfYhasM9dtbpXdPnJtaPD14nqmpO6rCEiW4ZMm4CqKVAqK+mhuYWCECtd07T1vabzGhlKaQlOYtc0LbMVdV2Ru748EXOdzysbcf9N4d5LtvrnHXzP4Q5Zl3VAs00Uf5B7g7CTazZzgC1kmkzACX4BjYEPk5jOz9H2ZhXsZCAjMO+RjUL1eTGLuB9+qRdoiWPqNNsQFchuaJZXnMsKMfk0oev+CgiqBCk7EQKhRUAzW8baMMZDkpAPh6S5IcyB5lps2aQ0l3iz4JnlH6Di+yMPLgsOIHaAe7Pwe9F5QXn7ebtcSTTqgH2e289qd0TrhRwbDK5PZSvpSA3pqZLjEjNvP+A3Q2nUjX+sLo+GpjAa6f11k2atyeQYpYwtb9NEB3NCcHtp4aLPWNLT0m0IxMeQHhdrguu3uJQnjCrqqdaF5UKpU8NE5KMKYynIwS0VLlj/GECLWUA3BpYcNBtNcMA2ttqMDbbBibxqu9z+UtQWlhCwKKE3tolSMn3mGqyv80x1FqsNQYKuuyBk07rk/EVBgb/Js76oJLKwwrHHbT4ublKYmhEfyX/tednj8d1gIzWyEWNrKRqMHLb7DVlcJmebA2AOOdmqia97RY6E6wX8x25cxkOnskd7RtD2/BoLRhFWf016lSRQ/wIH3uWMPjuxc8OvS8OBfuHlkZzQWYJz59ILSb5j+Xn06lxlqDPtqGa+tcS5Mqec/wUYgmr0LVG0iZW9daGxZSwnRqGCMOMymjHMSXCXTJFLIzWNOeWqmBpuvQJSvekYeBGn7P0hm3MCB2zmo+3dl0+s8FyntIaDBgn/O/WvQ+GuADTSvCSAxA2jPjFR4Y0QVGWGWYmChMNlZ1EkbfL5HOpbtYhCuYc1ntfMKfvXtCJ5RhqruUFRoesAq2Y2+MoIbvJoG3NjZVUz1sUHJDKexpGVGgR1o1u7TO2WWFrM5dHIcKnMEVde50kTxJh4KyPBOSSS4kq9aDf3NRDGShe/0ZoboXglrUsD7vJ7ew+SPvKHRnHRSGc2PZnylAW27QxMmnJLCcfdVpObfZPw3/XerL18tFDHjpsie6FdWMSW/GrAtCELY1pWheS4S9P5Jsfke/UTgT7cDdKVpfs5Miq1A+awo6joRoZPmXHfjEBz2MGrOz3PU0qddIQrLGk2LlERR6Xe1rkVR8p60qqrq/u9mH4u5oju38DB/uihQ7P4916AjZWa2hpjDqrdafcnEvJyKdYsM8E/rJh7myuuIjigMQLLqX7LXJlwVwBbovx9LWClcOtqG1GOOG6BqBcPO/VEfYvzUTjat5709BQrf99DvZgLN78puiMl++2bDUi6Ij6CaXqF8S54fVrZuyx1ysD0SKhq8bMZ5Jztcf9AkzZIswNVVepMG2j8bTFRv+PiY2/yKAs18vp4jL6LRTwAjY5XVbEEMewEd75nbwf5l7aErjp1E60UO2jt0Wv4k0Vi3P7h3OUiknZG0kjSQZLmfjv2o1wzTDtL2jbpW2xu0RSuyrZx8YnJwU+IYXa8CtHKx1E8Cu72DcV+486Z7XnI7gjT+wkTLvvLOd1HTYkX9N89IKZrLo3Wt/r4xLj3qY5JplCFxIN6dCO/xqEmbtO4lvhT9PxU652CzER43/aA5gWKQRsLisj48m9Pov35D68tTv9+gJFYPxT+yULr/6ygTv0q9K6CJg7dD/fy3Jnn5GRYHdpnNKPeXgTmbZLWvs9lvNUkkvTCfwgTEEB5NozjDiBRpjorUwRieWzuXbwrMPntovKsiR/mhlsYvviQ7kGWKCa2IxdVRXi1onJbq5/uzDWaajJZ9FIXk7+wqy3z9o0cMp5AgXlYJ+es7BMBQ2+H7hBBTcw7TxVJDc3Td4sDkCkz/s/9NTSlZw0lgdwsQFyaaeHuolLttgv0Y164sxKsvrantPh1E8+J+bIlc7HXIljeqbITPb06iMan3bWGRraEqbLHT6myw2gRDv3u7gItKCqBXT8vhxo5mGUL8hmTb1xNZBDe26lVu8UH5d2gOJU4PAg9hUYcsmCSvqSNSIvgXuwCsos1laa5tYp+2scoUmLPOadAzYOcCDvZoX20vvKZjmbSULeVpNm/KD+ZlLj7yz3LH8yvmvYesJIMEBU8V7/hQa7a7OhCt6RLI0vYXB+mYd04FCwpd9bMlReVDd+60OmdoXDp3LMWqG9iFw1B906975hsePxhCizYKzzqNPNZ0uC8cjIFSyhJN/2+9rHQ4deBspIaWGOXepZePJM9Z/w8rCara74yC2N3Ai8AElVvuc7M/9b1l4b8mHDXp15Mg+qZEeZbfrH+tliY5ipID2Tb8LuSt/J+Zom4GJZoZteaIcnvBgHG8nlQEzVaf7VO0ogmK5tox3FnPXqXa6w9rv4iU7cUydTXPhSARk1lzhztgdWcXsKfH69VWNkkscksACk2JdXK/fduruDKg9y04mzoTzNn+CufBfGfw2xk02MkbP5YzHCSoS5UZNkJf62kSvkZOL9+PRmRwzlSBn+f2TFIJNSuUjN0ceOE+0/Uz02oD8+t5daWNo52HDyXufdzAKtBRbQ2fiBoG2SBd3ghetlL9y8HoP6L7I5b6jU+XgIYt79P0i/kYevKCbP/yOh+wpBKmVNd8QDvZxkLalDC/pwkPYgoCX9nluaMwVCQINhniFkK0RbN8FuG9KQd0LwtQsSIwDs1Yw3qwVCDqzTEKRRKL/lAS73DP/rYuYb1tNXtkx3XI200qq8ydlrYKRxd8q4dTJZXuxWZtRAzXsZSiBlvBQUaOYdTePP1dO8tR+571gCAKKgz+urt6GaofeF8T22beGtKn9QWIfSXu9k9invVW+ddLQ8ejrYHWR8X5NnnrLxp+qHU8XPgegxY3pfNHsOHXetMMWB8EQj+LX4kSfeGc70Ri3J/3/8AICzlf83fP26BR+twdyN4oi6T5G/BahdOum//l6BbCvwvgW7wwdTDB5RBtgFDp3HDS1MGPTN8K7xasxp9tqSSWmVP0qYu61RTzK/gkR7njHPVHqj/2rDZPGxTofVh76/hs8BpT1+PhhNRf/1PUEsDBBQAAgAIAD26rEhwa966SwAAAGoAAAAbAAAAdW5pdmVyc2FsL3VuaXZlcnNhbC5wbmcueG1ss7GvyM1RKEstKs7Mz7NVMtQzULK34+WyKShKLctMLVeoAIoBBSFASaESyDVCcMszU0oybJXMzUwRYhmpmekZJbZKpuYmcEF9oJEAUEsBAgAAFAACAAgAQ5RXRw3AMR7AAQAA2gMAAA8AAAAAAAAAAQAAAAAAAAAAAG5vbmUvcGxheWVyLnhtbFBLAQIAABQAAgAIADy6rEgVDq0oZAQAAAcRAAAdAAAAAAAAAAEAAAAAAO0BAAB1bml2ZXJzYWwvY29tbW9uX21lc3NhZ2VzLmxuZ1BLAQIAABQAAgAIADy6rEgIfgsjKQMAAIYMAAAnAAAAAAAAAAEAAAAAAIwGAAB1bml2ZXJzYWwvZmxhc2hfcHVibGlzaGluZ19zZXR0aW5ncy54bWxQSwECAAAUAAIACAA8uqxItfwJZLoCAABVCgAAIQAAAAAAAAABAAAAAAD6CQAAdW5pdmVyc2FsL2ZsYXNoX3NraW5fc2V0dGluZ3MueG1sUEsBAgAAFAACAAgAPLqsSCqWD2f+AgAAlwsAACYAAAAAAAAAAQAAAAAA8wwAAHVuaXZlcnNhbC9odG1sX3B1Ymxpc2hpbmdfc2V0dGluZ3MueG1sUEsBAgAAFAACAAgAPLqsSGhxUpGaAQAAHwYAAB8AAAAAAAAAAQAAAAAANRAAAHVuaXZlcnNhbC9odG1sX3NraW5fc2V0dGluZ3MuanNQSwECAAAUAAIACAA8uqxIPTwv0cEAAADlAQAAGgAAAAAAAAABAAAAAAAMEgAAdW5pdmVyc2FsL2kxOG5fcHJlc2V0cy54bWxQSwECAAAUAAIACAA8uqxImvmWZGsAAABrAAAAHAAAAAAAAAABAAAAAAAFEwAAdW5pdmVyc2FsL2xvY2FsX3NldHRpbmdzLnhtbFBLAQIAABQAAgAIAESUV0cjtE77+wIAALAIAAAUAAAAAAAAAAEAAAAAAKoTAAB1bml2ZXJzYWwvcGxheWVyLnhtbFBLAQIAABQAAgAIADy6rEiwhyP0bAEAAPcCAAApAAAAAAAAAAEAAAAAANcWAAB1bml2ZXJzYWwvc2tpbl9jdXN0b21pemF0aW9uX3NldHRpbmdzLnhtbFBLAQIAABQAAgAIAD26rEgk4P8XxAwAAGMZAAAXAAAAAAAAAAAAAAAAAIoYAAB1bml2ZXJzYWwvdW5pdmVyc2FsLnBuZ1BLAQIAABQAAgAIAD26rEhwa966SwAAAGoAAAAbAAAAAAAAAAEAAAAAAIMlAAB1bml2ZXJzYWwvdW5pdmVyc2FsLnBuZy54bWxQSwUGAAAAAAwADACGAwAAByY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F17445"/>
      </a:accent1>
      <a:accent2>
        <a:srgbClr val="E94744"/>
      </a:accent2>
      <a:accent3>
        <a:srgbClr val="009288"/>
      </a:accent3>
      <a:accent4>
        <a:srgbClr val="015A74"/>
      </a:accent4>
      <a:accent5>
        <a:srgbClr val="4472C4"/>
      </a:accent5>
      <a:accent6>
        <a:srgbClr val="70AD47"/>
      </a:accent6>
      <a:hlink>
        <a:srgbClr val="0563C1"/>
      </a:hlink>
      <a:folHlink>
        <a:srgbClr val="954F72"/>
      </a:folHlink>
    </a:clrScheme>
    <a:fontScheme name="自定义 1">
      <a:majorFont>
        <a:latin typeface="Agency FB"/>
        <a:ea typeface="造字工房悦黑（非商用）常规体"/>
        <a:cs typeface=""/>
      </a:majorFont>
      <a:minorFont>
        <a:latin typeface="Agency FB"/>
        <a:ea typeface="造字工房悦黑（非商用）常规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76200" cap="flat" cmpd="sng" algn="ctr">
          <a:noFill/>
          <a:prstDash val="solid"/>
          <a:miter lim="800000"/>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prstClr val="white"/>
            </a:solidFill>
            <a:effectLst/>
            <a:uLnTx/>
            <a:uFillTx/>
            <a:latin typeface="Arial" panose="020B0604020202020204"/>
            <a:ea typeface="微软雅黑" panose="020B0503020204020204"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2652</Words>
  <Application>WPS 演示</Application>
  <PresentationFormat>宽屏</PresentationFormat>
  <Paragraphs>360</Paragraphs>
  <Slides>26</Slides>
  <Notes>39</Notes>
  <HiddenSlides>0</HiddenSlides>
  <MMClips>1</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26</vt:i4>
      </vt:variant>
    </vt:vector>
  </HeadingPairs>
  <TitlesOfParts>
    <vt:vector size="65" baseType="lpstr">
      <vt:lpstr>Arial</vt:lpstr>
      <vt:lpstr>宋体</vt:lpstr>
      <vt:lpstr>Wingdings</vt:lpstr>
      <vt:lpstr>Arial</vt:lpstr>
      <vt:lpstr>微软雅黑</vt:lpstr>
      <vt:lpstr>方正黑体简体</vt:lpstr>
      <vt:lpstr>Impact</vt:lpstr>
      <vt:lpstr>Adobe 黑体 Std R</vt:lpstr>
      <vt:lpstr>黑体</vt:lpstr>
      <vt:lpstr>Franklin Gothic Book</vt:lpstr>
      <vt:lpstr>大梁体字库-繁简素材版</vt:lpstr>
      <vt:lpstr>Open Sans</vt:lpstr>
      <vt:lpstr>Lato Light</vt:lpstr>
      <vt:lpstr>Segoe Print</vt:lpstr>
      <vt:lpstr>Segoe UI Semilight</vt:lpstr>
      <vt:lpstr>华文细黑</vt:lpstr>
      <vt:lpstr>Segoe UI</vt:lpstr>
      <vt:lpstr>Tahoma</vt:lpstr>
      <vt:lpstr>Agency FB</vt:lpstr>
      <vt:lpstr>Arial Unicode MS</vt:lpstr>
      <vt:lpstr>等线</vt:lpstr>
      <vt:lpstr>华文黑体</vt:lpstr>
      <vt:lpstr>造字工房尚黑 G0v1 长体</vt:lpstr>
      <vt:lpstr>LiHei Pro</vt:lpstr>
      <vt:lpstr>DIN-BoldItalic</vt:lpstr>
      <vt:lpstr>Impact MT Std</vt:lpstr>
      <vt:lpstr>方正兰亭黑简体</vt:lpstr>
      <vt:lpstr>Arial Unicode MS</vt:lpstr>
      <vt:lpstr>Kozuka Gothic Pro H</vt:lpstr>
      <vt:lpstr>Yu Gothic UI Semibold</vt:lpstr>
      <vt:lpstr>Gill Sans</vt:lpstr>
      <vt:lpstr>Calibri</vt:lpstr>
      <vt:lpstr>时尚中黑简体</vt:lpstr>
      <vt:lpstr>方正兰亭黑_GBK</vt:lpstr>
      <vt:lpstr>Calibri</vt:lpstr>
      <vt:lpstr>Arial Narrow</vt:lpstr>
      <vt:lpstr>造字工房悦黑（非商用）常规体</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HG000620</dc:title>
  <dc:creator/>
  <cp:lastModifiedBy>豆豆</cp:lastModifiedBy>
  <cp:revision>13</cp:revision>
  <dcterms:created xsi:type="dcterms:W3CDTF">2019-12-26T05:42:00Z</dcterms:created>
  <dcterms:modified xsi:type="dcterms:W3CDTF">2020-12-10T09:51:33Z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